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7"/>
  </p:notesMasterIdLst>
  <p:sldIdLst>
    <p:sldId id="256" r:id="rId5"/>
    <p:sldId id="291" r:id="rId6"/>
    <p:sldId id="297" r:id="rId7"/>
    <p:sldId id="292" r:id="rId8"/>
    <p:sldId id="293" r:id="rId9"/>
    <p:sldId id="285" r:id="rId10"/>
    <p:sldId id="295" r:id="rId11"/>
    <p:sldId id="294" r:id="rId12"/>
    <p:sldId id="296" r:id="rId13"/>
    <p:sldId id="289" r:id="rId14"/>
    <p:sldId id="278" r:id="rId15"/>
    <p:sldId id="28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88CA"/>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62DCF-D9DF-42F8-A2AC-91FABB462A9C}" v="24" dt="2019-12-16T10:18:09.078"/>
  </p1510:revLst>
</p1510:revInfo>
</file>

<file path=ppt/tableStyles.xml><?xml version="1.0" encoding="utf-8"?>
<a:tblStyleLst xmlns:a="http://schemas.openxmlformats.org/drawingml/2006/main" def="{5202B0CA-FC54-4496-8BCA-5EF66A818D2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69" autoAdjust="0"/>
  </p:normalViewPr>
  <p:slideViewPr>
    <p:cSldViewPr snapToGrid="0">
      <p:cViewPr varScale="1">
        <p:scale>
          <a:sx n="100" d="100"/>
          <a:sy n="100" d="100"/>
        </p:scale>
        <p:origin x="45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7D0B4-B17B-4A9A-9EC0-5225CC330AF0}" type="datetimeFigureOut">
              <a:rPr lang="de-DE" smtClean="0"/>
              <a:pPr/>
              <a:t>23.04.2020</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59E36-F765-408A-8392-304CC17F77AA}" type="slidenum">
              <a:rPr lang="de-DE" smtClean="0"/>
              <a:pPr/>
              <a:t>‹Nr.›</a:t>
            </a:fld>
            <a:endParaRPr lang="de-DE" dirty="0"/>
          </a:p>
        </p:txBody>
      </p:sp>
    </p:spTree>
    <p:extLst>
      <p:ext uri="{BB962C8B-B14F-4D97-AF65-F5344CB8AC3E}">
        <p14:creationId xmlns:p14="http://schemas.microsoft.com/office/powerpoint/2010/main" val="409761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BBE59E36-F765-408A-8392-304CC17F77AA}" type="slidenum">
              <a:rPr lang="de-DE" smtClean="0"/>
              <a:pPr/>
              <a:t>1</a:t>
            </a:fld>
            <a:endParaRPr lang="de-DE" dirty="0"/>
          </a:p>
        </p:txBody>
      </p:sp>
    </p:spTree>
    <p:extLst>
      <p:ext uri="{BB962C8B-B14F-4D97-AF65-F5344CB8AC3E}">
        <p14:creationId xmlns:p14="http://schemas.microsoft.com/office/powerpoint/2010/main" val="154163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5D6BE08-EA10-4D54-BD21-A534D25DF955}"/>
              </a:ext>
            </a:extLst>
          </p:cNvPr>
          <p:cNvPicPr/>
          <p:nvPr userDrawn="1"/>
        </p:nvPicPr>
        <p:blipFill rotWithShape="1">
          <a:blip r:embed="rId2" cstate="screen">
            <a:extLst>
              <a:ext uri="{28A0092B-C50C-407E-A947-70E740481C1C}">
                <a14:useLocalDpi xmlns:a14="http://schemas.microsoft.com/office/drawing/2010/main" val="0"/>
              </a:ext>
            </a:extLst>
          </a:blip>
          <a:srcRect/>
          <a:stretch/>
        </p:blipFill>
        <p:spPr>
          <a:xfrm>
            <a:off x="3176" y="1"/>
            <a:ext cx="12204000" cy="3702756"/>
          </a:xfrm>
          <a:prstGeom prst="rect">
            <a:avLst/>
          </a:prstGeom>
        </p:spPr>
      </p:pic>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86754" y="3702757"/>
            <a:ext cx="11213872" cy="1371184"/>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GB" noProof="0"/>
          </a:p>
        </p:txBody>
      </p:sp>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0F887631-AC84-4855-86F3-6F39FDCFB30A}"/>
              </a:ext>
            </a:extLst>
          </p:cNvPr>
          <p:cNvSpPr>
            <a:spLocks noGrp="1"/>
          </p:cNvSpPr>
          <p:nvPr>
            <p:ph type="sldNum" sz="quarter" idx="4"/>
          </p:nvPr>
        </p:nvSpPr>
        <p:spPr>
          <a:xfrm>
            <a:off x="8296101" y="6441032"/>
            <a:ext cx="3404525" cy="399918"/>
          </a:xfrm>
          <a:prstGeom prst="rect">
            <a:avLst/>
          </a:prstGeom>
        </p:spPr>
        <p:txBody>
          <a:bodyPr vert="horz" lIns="0" tIns="45720" rIns="0" bIns="45720" rtlCol="0" anchor="ctr"/>
          <a:lstStyle>
            <a:lvl1pPr algn="r">
              <a:defRPr sz="1050" b="1">
                <a:solidFill>
                  <a:srgbClr val="FFFFFF"/>
                </a:solidFill>
                <a:latin typeface="Open Sans"/>
              </a:defRPr>
            </a:lvl1pPr>
          </a:lstStyle>
          <a:p>
            <a:r>
              <a:rPr lang="de-DE"/>
              <a:t>© 2018 - ERA-NET SMART ENERGY SYSTEMS</a:t>
            </a:r>
            <a:endParaRPr lang="de-DE" dirty="0"/>
          </a:p>
        </p:txBody>
      </p:sp>
      <p:sp>
        <p:nvSpPr>
          <p:cNvPr id="16" name="Date Placeholder 4">
            <a:extLst>
              <a:ext uri="{FF2B5EF4-FFF2-40B4-BE49-F238E27FC236}">
                <a16:creationId xmlns:a16="http://schemas.microsoft.com/office/drawing/2014/main" id="{5F049B45-313A-4F66-842C-B1029A4948B3}"/>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7" name="Footer Placeholder 7">
            <a:extLst>
              <a:ext uri="{FF2B5EF4-FFF2-40B4-BE49-F238E27FC236}">
                <a16:creationId xmlns:a16="http://schemas.microsoft.com/office/drawing/2014/main" id="{31DE34C8-BF35-490C-8BE8-F282BB07B86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43702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7680C4E-AB5D-4805-935D-2330ACA5C3EA}"/>
              </a:ext>
            </a:extLst>
          </p:cNvPr>
          <p:cNvPicPr/>
          <p:nvPr userDrawn="1"/>
        </p:nvPicPr>
        <p:blipFill rotWithShape="1">
          <a:blip r:embed="rId2" cstate="screen">
            <a:extLst>
              <a:ext uri="{28A0092B-C50C-407E-A947-70E740481C1C}">
                <a14:useLocalDpi xmlns:a14="http://schemas.microsoft.com/office/drawing/2010/main" val="0"/>
              </a:ext>
            </a:extLst>
          </a:blip>
          <a:srcRect/>
          <a:stretch/>
        </p:blipFill>
        <p:spPr>
          <a:xfrm>
            <a:off x="3177" y="-18000"/>
            <a:ext cx="12188824" cy="4953000"/>
          </a:xfrm>
          <a:prstGeom prst="rect">
            <a:avLst/>
          </a:prstGeom>
        </p:spPr>
      </p:pic>
      <p:sp>
        <p:nvSpPr>
          <p:cNvPr id="13" name="Rectangle 7">
            <a:extLst>
              <a:ext uri="{FF2B5EF4-FFF2-40B4-BE49-F238E27FC236}">
                <a16:creationId xmlns:a16="http://schemas.microsoft.com/office/drawing/2014/main" id="{25E86DC8-58D2-441E-B395-67DC5099079B}"/>
              </a:ext>
            </a:extLst>
          </p:cNvPr>
          <p:cNvSpPr/>
          <p:nvPr userDrawn="1"/>
        </p:nvSpPr>
        <p:spPr>
          <a:xfrm>
            <a:off x="0" y="4854389"/>
            <a:ext cx="12188825" cy="20036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Title 1">
            <a:extLst>
              <a:ext uri="{FF2B5EF4-FFF2-40B4-BE49-F238E27FC236}">
                <a16:creationId xmlns:a16="http://schemas.microsoft.com/office/drawing/2014/main" id="{A08AED65-DBF0-41BA-8EDB-19C69EB9ABAB}"/>
              </a:ext>
            </a:extLst>
          </p:cNvPr>
          <p:cNvSpPr>
            <a:spLocks noGrp="1"/>
          </p:cNvSpPr>
          <p:nvPr>
            <p:ph type="title" hasCustomPrompt="1"/>
          </p:nvPr>
        </p:nvSpPr>
        <p:spPr>
          <a:xfrm>
            <a:off x="486754" y="4853033"/>
            <a:ext cx="10724171" cy="1044847"/>
          </a:xfrm>
        </p:spPr>
        <p:txBody>
          <a:bodyPr lIns="91440" tIns="0" rIns="91440" bIns="0" anchor="b">
            <a:noAutofit/>
          </a:bodyPr>
          <a:lstStyle>
            <a:lvl1pPr>
              <a:defRPr sz="3600" b="0">
                <a:solidFill>
                  <a:schemeClr val="bg1"/>
                </a:solidFill>
              </a:defRPr>
            </a:lvl1pPr>
          </a:lstStyle>
          <a:p>
            <a:r>
              <a:rPr lang="de-DE" dirty="0"/>
              <a:t>Mastertitelformat</a:t>
            </a:r>
            <a:br>
              <a:rPr lang="de-DE" dirty="0"/>
            </a:br>
            <a:r>
              <a:rPr lang="de-DE" dirty="0"/>
              <a:t>bearbeiten</a:t>
            </a:r>
            <a:endParaRPr lang="en-US" dirty="0"/>
          </a:p>
        </p:txBody>
      </p:sp>
      <p:sp>
        <p:nvSpPr>
          <p:cNvPr id="16" name="Text Placeholder 3">
            <a:extLst>
              <a:ext uri="{FF2B5EF4-FFF2-40B4-BE49-F238E27FC236}">
                <a16:creationId xmlns:a16="http://schemas.microsoft.com/office/drawing/2014/main" id="{D54AC0B5-F068-4AA4-AA7C-7D346544A94F}"/>
              </a:ext>
            </a:extLst>
          </p:cNvPr>
          <p:cNvSpPr>
            <a:spLocks noGrp="1"/>
          </p:cNvSpPr>
          <p:nvPr>
            <p:ph type="body" sz="half" idx="2"/>
          </p:nvPr>
        </p:nvSpPr>
        <p:spPr>
          <a:xfrm>
            <a:off x="486777" y="5907024"/>
            <a:ext cx="10723767" cy="594360"/>
          </a:xfrm>
        </p:spPr>
        <p:txBody>
          <a:bodyPr lIns="91440" tIns="0" rIns="91440" bIns="0">
            <a:normAutofit/>
          </a:bodyPr>
          <a:lstStyle>
            <a:lvl1pPr marL="0" indent="0">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8" name="Grafik 17">
            <a:extLst>
              <a:ext uri="{FF2B5EF4-FFF2-40B4-BE49-F238E27FC236}">
                <a16:creationId xmlns:a16="http://schemas.microsoft.com/office/drawing/2014/main" id="{A62DDD68-A2BA-4864-BF3B-D98ABF79BDC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929785" y="5219055"/>
            <a:ext cx="1769900" cy="930043"/>
          </a:xfrm>
          <a:prstGeom prst="rect">
            <a:avLst/>
          </a:prstGeom>
        </p:spPr>
      </p:pic>
      <p:sp>
        <p:nvSpPr>
          <p:cNvPr id="20" name="Rectangle 8">
            <a:extLst>
              <a:ext uri="{FF2B5EF4-FFF2-40B4-BE49-F238E27FC236}">
                <a16:creationId xmlns:a16="http://schemas.microsoft.com/office/drawing/2014/main" id="{7AD982B9-93B2-4305-9B47-65AD1DA01603}"/>
              </a:ext>
            </a:extLst>
          </p:cNvPr>
          <p:cNvSpPr/>
          <p:nvPr userDrawn="1"/>
        </p:nvSpPr>
        <p:spPr>
          <a:xfrm>
            <a:off x="15" y="4790381"/>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0" name="Slide Number Placeholder 5">
            <a:extLst>
              <a:ext uri="{FF2B5EF4-FFF2-40B4-BE49-F238E27FC236}">
                <a16:creationId xmlns:a16="http://schemas.microsoft.com/office/drawing/2014/main" id="{50632673-BA1B-401C-AAA4-63B17EE4F661}"/>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1" name="Date Placeholder 4">
            <a:extLst>
              <a:ext uri="{FF2B5EF4-FFF2-40B4-BE49-F238E27FC236}">
                <a16:creationId xmlns:a16="http://schemas.microsoft.com/office/drawing/2014/main" id="{2705DC70-57AF-4DD4-874D-D534F9E99AF1}"/>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2" name="Footer Placeholder 7">
            <a:extLst>
              <a:ext uri="{FF2B5EF4-FFF2-40B4-BE49-F238E27FC236}">
                <a16:creationId xmlns:a16="http://schemas.microsoft.com/office/drawing/2014/main" id="{64BD4C6C-633B-4A4C-966B-51289DD999F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7625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78965" y="244068"/>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429000"/>
            <a:ext cx="11213872" cy="1644941"/>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8755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GB" noProof="0"/>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271847"/>
            <a:ext cx="11213872" cy="4854632"/>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55072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754" y="1271846"/>
            <a:ext cx="5363559"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20195" y="1271846"/>
            <a:ext cx="5280432"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C10C116F-1AC1-4ABF-92C5-4A7DBE3CEE91}"/>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en-US" noProof="0"/>
              <a:t>Click to edit Master title style</a:t>
            </a:r>
            <a:endParaRPr lang="en-GB" noProof="0" dirty="0"/>
          </a:p>
        </p:txBody>
      </p:sp>
      <p:sp>
        <p:nvSpPr>
          <p:cNvPr id="14" name="Date Placeholder 4">
            <a:extLst>
              <a:ext uri="{FF2B5EF4-FFF2-40B4-BE49-F238E27FC236}">
                <a16:creationId xmlns:a16="http://schemas.microsoft.com/office/drawing/2014/main" id="{AD97EBD5-12A1-48A6-A114-13B207E04ECE}"/>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5" name="Footer Placeholder 7">
            <a:extLst>
              <a:ext uri="{FF2B5EF4-FFF2-40B4-BE49-F238E27FC236}">
                <a16:creationId xmlns:a16="http://schemas.microsoft.com/office/drawing/2014/main" id="{69908641-E157-424C-A5DF-D2E4F3EA0F5A}"/>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9" name="Slide Number Placeholder 5">
            <a:extLst>
              <a:ext uri="{FF2B5EF4-FFF2-40B4-BE49-F238E27FC236}">
                <a16:creationId xmlns:a16="http://schemas.microsoft.com/office/drawing/2014/main" id="{F78E69E9-7C71-4ABE-89E8-255047960B1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167816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571" y="1255158"/>
            <a:ext cx="5272119"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3571" y="1902862"/>
            <a:ext cx="5272119"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5572" y="1254451"/>
            <a:ext cx="5285054"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5572" y="1902155"/>
            <a:ext cx="5285054"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2F30DD1C-ED51-4015-942E-0631E6FAEEE2}"/>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en-US" noProof="0"/>
              <a:t>Click to edit Master title style</a:t>
            </a:r>
            <a:endParaRPr lang="en-GB" noProof="0" dirty="0"/>
          </a:p>
        </p:txBody>
      </p:sp>
      <p:sp>
        <p:nvSpPr>
          <p:cNvPr id="16" name="Date Placeholder 4">
            <a:extLst>
              <a:ext uri="{FF2B5EF4-FFF2-40B4-BE49-F238E27FC236}">
                <a16:creationId xmlns:a16="http://schemas.microsoft.com/office/drawing/2014/main" id="{2F9E9B87-6DEC-4FFF-BDB6-5DC145E25F7A}"/>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7" name="Footer Placeholder 7">
            <a:extLst>
              <a:ext uri="{FF2B5EF4-FFF2-40B4-BE49-F238E27FC236}">
                <a16:creationId xmlns:a16="http://schemas.microsoft.com/office/drawing/2014/main" id="{D606F2C7-B5E6-4EF3-A0DA-79DEAE91CC16}"/>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9542062D-17A4-4267-814A-CA32001F6AA0}"/>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37039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881" y="1271139"/>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9881" y="1918844"/>
            <a:ext cx="5280432" cy="4206928"/>
          </a:xfrm>
          <a:ln>
            <a:solidFill>
              <a:srgbClr val="1488CA"/>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0194" y="1271846"/>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20194" y="1919551"/>
            <a:ext cx="5280432" cy="4206928"/>
          </a:xfrm>
          <a:ln>
            <a:solidFill>
              <a:srgbClr val="1488CA"/>
            </a:solidFill>
          </a:ln>
        </p:spPr>
        <p:txBody>
          <a:bodyPr lIns="72000"/>
          <a:lstStyle>
            <a:lvl2pPr marL="486918" indent="-285750">
              <a:buFont typeface="Arial" panose="020B0604020202020204" pitchFamily="34" charset="0"/>
              <a:buChar char="•"/>
              <a:defRPr/>
            </a:lvl2pPr>
            <a:lvl3pPr marL="669798" indent="-285750">
              <a:buFont typeface="Arial" panose="020B0604020202020204" pitchFamily="34" charset="0"/>
              <a:buChar char="•"/>
              <a:defRPr/>
            </a:lvl3pPr>
            <a:lvl4pPr marL="852678" indent="-285750">
              <a:buFont typeface="Arial" panose="020B0604020202020204" pitchFamily="34" charset="0"/>
              <a:buChar char="•"/>
              <a:defRPr/>
            </a:lvl4pPr>
            <a:lvl5pPr marL="1035558"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B8908FAB-AE7D-4CE1-99F6-373DCD747F86}"/>
              </a:ext>
            </a:extLst>
          </p:cNvPr>
          <p:cNvSpPr txBox="1">
            <a:spLocks/>
          </p:cNvSpPr>
          <p:nvPr userDrawn="1"/>
        </p:nvSpPr>
        <p:spPr>
          <a:xfrm>
            <a:off x="486754" y="33090"/>
            <a:ext cx="9741464" cy="930043"/>
          </a:xfrm>
          <a:prstGeom prst="rect">
            <a:avLst/>
          </a:prstGeom>
        </p:spPr>
        <p:txBody>
          <a:bodyPr vert="horz" lIns="91440" tIns="45720" rIns="91440" bIns="0" rtlCol="0" anchor="b">
            <a:noAutofit/>
          </a:bodyPr>
          <a:lst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a:lstStyle>
          <a:p>
            <a:r>
              <a:rPr lang="en-GB"/>
              <a:t>Mastertitelformat </a:t>
            </a:r>
            <a:br>
              <a:rPr lang="en-GB"/>
            </a:br>
            <a:r>
              <a:rPr lang="en-GB"/>
              <a:t>bearbeiten</a:t>
            </a:r>
          </a:p>
        </p:txBody>
      </p:sp>
      <p:sp>
        <p:nvSpPr>
          <p:cNvPr id="16" name="Date Placeholder 4">
            <a:extLst>
              <a:ext uri="{FF2B5EF4-FFF2-40B4-BE49-F238E27FC236}">
                <a16:creationId xmlns:a16="http://schemas.microsoft.com/office/drawing/2014/main" id="{E13F79B0-E598-4D8E-831A-7AC1D10FBC21}"/>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7" name="Footer Placeholder 7">
            <a:extLst>
              <a:ext uri="{FF2B5EF4-FFF2-40B4-BE49-F238E27FC236}">
                <a16:creationId xmlns:a16="http://schemas.microsoft.com/office/drawing/2014/main" id="{41E3247E-D987-489B-B7C3-BF48D0EA90C1}"/>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02B2E87B-66CE-4246-BA4A-C6144B3E0D84}"/>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0227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3C8AEE11-924B-4E3F-A823-1248FFF016F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2" name="Footer Placeholder 7">
            <a:extLst>
              <a:ext uri="{FF2B5EF4-FFF2-40B4-BE49-F238E27FC236}">
                <a16:creationId xmlns:a16="http://schemas.microsoft.com/office/drawing/2014/main" id="{5852A034-7D1C-4C50-A22C-41811D28F07E}"/>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6" name="Slide Number Placeholder 5">
            <a:extLst>
              <a:ext uri="{FF2B5EF4-FFF2-40B4-BE49-F238E27FC236}">
                <a16:creationId xmlns:a16="http://schemas.microsoft.com/office/drawing/2014/main" id="{4E26927A-BA41-4FC0-8F9A-A0033B23446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
        <p:nvSpPr>
          <p:cNvPr id="8" name="Title 1">
            <a:extLst>
              <a:ext uri="{FF2B5EF4-FFF2-40B4-BE49-F238E27FC236}">
                <a16:creationId xmlns:a16="http://schemas.microsoft.com/office/drawing/2014/main" id="{229E7A98-02E6-433B-9D3D-48A6861C4E86}"/>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25459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3AE8D6A-EDBC-471A-83A5-1EB06BAC4ABF}"/>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a:extLst>
              <a:ext uri="{FF2B5EF4-FFF2-40B4-BE49-F238E27FC236}">
                <a16:creationId xmlns:a16="http://schemas.microsoft.com/office/drawing/2014/main" id="{1D61A163-92D8-4C59-A45C-2B1F6995C95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5" name="Date Placeholder 4">
            <a:extLst>
              <a:ext uri="{FF2B5EF4-FFF2-40B4-BE49-F238E27FC236}">
                <a16:creationId xmlns:a16="http://schemas.microsoft.com/office/drawing/2014/main" id="{5555BD2F-1072-4C1B-BA28-27E207A5491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6" name="Footer Placeholder 7">
            <a:extLst>
              <a:ext uri="{FF2B5EF4-FFF2-40B4-BE49-F238E27FC236}">
                <a16:creationId xmlns:a16="http://schemas.microsoft.com/office/drawing/2014/main" id="{8D7F19F5-6BAE-478A-9328-4DE1CB0FDFCD}"/>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7" name="Slide Number Placeholder 5">
            <a:extLst>
              <a:ext uri="{FF2B5EF4-FFF2-40B4-BE49-F238E27FC236}">
                <a16:creationId xmlns:a16="http://schemas.microsoft.com/office/drawing/2014/main" id="{57DE3ABE-C386-4D3A-8976-B815109DA0DE}"/>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335473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ild mit Überschrift">
    <p:bg>
      <p:bgPr>
        <a:solidFill>
          <a:srgbClr val="FFFFFF"/>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DBF65E1-175A-42EF-A9B3-E7F7D51A7E64}"/>
              </a:ext>
            </a:extLst>
          </p:cNvPr>
          <p:cNvSpPr/>
          <p:nvPr userDrawn="1"/>
        </p:nvSpPr>
        <p:spPr>
          <a:xfrm>
            <a:off x="0" y="0"/>
            <a:ext cx="12192000" cy="481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a:extLst>
              <a:ext uri="{FF2B5EF4-FFF2-40B4-BE49-F238E27FC236}">
                <a16:creationId xmlns:a16="http://schemas.microsoft.com/office/drawing/2014/main" id="{DE138F7A-5120-42A0-8042-7AA425724CCB}"/>
              </a:ext>
            </a:extLst>
          </p:cNvPr>
          <p:cNvSpPr/>
          <p:nvPr userDrawn="1"/>
        </p:nvSpPr>
        <p:spPr>
          <a:xfrm>
            <a:off x="-3174" y="0"/>
            <a:ext cx="4390560" cy="685800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sp>
      <p:sp>
        <p:nvSpPr>
          <p:cNvPr id="12" name="Titel 2">
            <a:extLst>
              <a:ext uri="{FF2B5EF4-FFF2-40B4-BE49-F238E27FC236}">
                <a16:creationId xmlns:a16="http://schemas.microsoft.com/office/drawing/2014/main" id="{F2D04E79-E3E9-4FAE-98FD-0DFB387B1141}"/>
              </a:ext>
            </a:extLst>
          </p:cNvPr>
          <p:cNvSpPr txBox="1">
            <a:spLocks/>
          </p:cNvSpPr>
          <p:nvPr userDrawn="1"/>
        </p:nvSpPr>
        <p:spPr>
          <a:xfrm>
            <a:off x="9525" y="258371"/>
            <a:ext cx="3771899" cy="1184098"/>
          </a:xfrm>
          <a:prstGeom prst="rect">
            <a:avLst/>
          </a:prstGeom>
        </p:spPr>
        <p:txBody>
          <a:bodyPr vert="horz" lIns="91440" tIns="45720" rIns="91440" bIns="0" rtlCol="0" anchor="ctr">
            <a:noAutofit/>
          </a:bodyPr>
          <a:lstStyle>
            <a:lvl1pPr algn="l" defTabSz="914400" rtl="0" eaLnBrk="1" latinLnBrk="0" hangingPunct="1">
              <a:lnSpc>
                <a:spcPct val="100000"/>
              </a:lnSpc>
              <a:spcBef>
                <a:spcPct val="0"/>
              </a:spcBef>
              <a:buNone/>
              <a:defRPr sz="3200" kern="1200" spc="-50" baseline="0">
                <a:solidFill>
                  <a:schemeClr val="tx1"/>
                </a:solidFill>
                <a:latin typeface="Open Sans"/>
                <a:ea typeface="+mj-ea"/>
                <a:cs typeface="+mj-cs"/>
              </a:defRPr>
            </a:lvl1pPr>
          </a:lstStyle>
          <a:p>
            <a:pPr algn="ctr"/>
            <a:r>
              <a:rPr lang="de-DE" dirty="0">
                <a:solidFill>
                  <a:srgbClr val="1488CA"/>
                </a:solidFill>
              </a:rPr>
              <a:t>Funding Partners</a:t>
            </a:r>
            <a:endParaRPr lang="en-GB" dirty="0">
              <a:solidFill>
                <a:srgbClr val="1488CA"/>
              </a:solidFill>
            </a:endParaRPr>
          </a:p>
        </p:txBody>
      </p:sp>
      <p:sp>
        <p:nvSpPr>
          <p:cNvPr id="8" name="Rectangle 7"/>
          <p:cNvSpPr/>
          <p:nvPr/>
        </p:nvSpPr>
        <p:spPr>
          <a:xfrm>
            <a:off x="0" y="6150049"/>
            <a:ext cx="12188825" cy="7079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Rechteck 14">
            <a:extLst>
              <a:ext uri="{FF2B5EF4-FFF2-40B4-BE49-F238E27FC236}">
                <a16:creationId xmlns:a16="http://schemas.microsoft.com/office/drawing/2014/main" id="{6836CC88-0AE4-4CF4-92E1-D637D308A9A5}"/>
              </a:ext>
            </a:extLst>
          </p:cNvPr>
          <p:cNvSpPr/>
          <p:nvPr userDrawn="1"/>
        </p:nvSpPr>
        <p:spPr>
          <a:xfrm>
            <a:off x="360777" y="4826609"/>
            <a:ext cx="3566801" cy="1323439"/>
          </a:xfrm>
          <a:prstGeom prst="rect">
            <a:avLst/>
          </a:prstGeom>
        </p:spPr>
        <p:txBody>
          <a:bodyPr wrap="square">
            <a:spAutoFit/>
          </a:bodyPr>
          <a:lstStyle/>
          <a:p>
            <a:pPr lvl="0" algn="just"/>
            <a:r>
              <a:rPr lang="en-US" sz="1600" dirty="0">
                <a:solidFill>
                  <a:schemeClr val="bg1"/>
                </a:solidFill>
                <a:latin typeface="Open Sans"/>
              </a:rPr>
              <a:t>This initiative has received funding from the European Union's Horizon 2020 research and innovation </a:t>
            </a:r>
            <a:r>
              <a:rPr lang="en-GB" sz="1600" noProof="0" dirty="0">
                <a:solidFill>
                  <a:schemeClr val="bg1"/>
                </a:solidFill>
                <a:latin typeface="Open Sans"/>
              </a:rPr>
              <a:t>programme</a:t>
            </a:r>
            <a:r>
              <a:rPr lang="en-US" sz="1600" dirty="0">
                <a:solidFill>
                  <a:schemeClr val="bg1"/>
                </a:solidFill>
                <a:latin typeface="Open Sans"/>
              </a:rPr>
              <a:t> under grant agreements no. 646039 and no. 775970.</a:t>
            </a:r>
          </a:p>
        </p:txBody>
      </p:sp>
      <p:pic>
        <p:nvPicPr>
          <p:cNvPr id="10" name="Grafik 9">
            <a:extLst>
              <a:ext uri="{FF2B5EF4-FFF2-40B4-BE49-F238E27FC236}">
                <a16:creationId xmlns:a16="http://schemas.microsoft.com/office/drawing/2014/main" id="{C1C7F874-9F28-4856-A40F-762C8CE292F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46806" y="1819275"/>
            <a:ext cx="2885723" cy="1516383"/>
          </a:xfrm>
          <a:prstGeom prst="rect">
            <a:avLst/>
          </a:prstGeom>
        </p:spPr>
      </p:pic>
      <p:pic>
        <p:nvPicPr>
          <p:cNvPr id="14" name="Picture 2" descr="http://europa.eu/about-eu/basic-information/symbols/images/flag_yellow_high.jpg">
            <a:extLst>
              <a:ext uri="{FF2B5EF4-FFF2-40B4-BE49-F238E27FC236}">
                <a16:creationId xmlns:a16="http://schemas.microsoft.com/office/drawing/2014/main" id="{4B227ED0-326D-444F-8E07-E83BB1550D98}"/>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46806" y="4268088"/>
            <a:ext cx="842980" cy="55852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8">
            <a:extLst>
              <a:ext uri="{FF2B5EF4-FFF2-40B4-BE49-F238E27FC236}">
                <a16:creationId xmlns:a16="http://schemas.microsoft.com/office/drawing/2014/main" id="{4CCBF03E-C96E-4727-A978-A408922AE9BD}"/>
              </a:ext>
            </a:extLst>
          </p:cNvPr>
          <p:cNvSpPr/>
          <p:nvPr userDrawn="1"/>
        </p:nvSpPr>
        <p:spPr>
          <a:xfrm>
            <a:off x="4387386" y="0"/>
            <a:ext cx="64008"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11" name="Grafik 10">
            <a:extLst>
              <a:ext uri="{FF2B5EF4-FFF2-40B4-BE49-F238E27FC236}">
                <a16:creationId xmlns:a16="http://schemas.microsoft.com/office/drawing/2014/main" id="{526621DA-2F00-44DF-B2FD-11599EB1C1B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534025" y="147778"/>
            <a:ext cx="5566747" cy="5854493"/>
          </a:xfrm>
          <a:prstGeom prst="rect">
            <a:avLst/>
          </a:prstGeom>
        </p:spPr>
      </p:pic>
    </p:spTree>
    <p:extLst>
      <p:ext uri="{BB962C8B-B14F-4D97-AF65-F5344CB8AC3E}">
        <p14:creationId xmlns:p14="http://schemas.microsoft.com/office/powerpoint/2010/main" val="245354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0E7CF08-FF6C-4201-A07B-9DC95D16FB93}"/>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6754" y="33090"/>
            <a:ext cx="9470046" cy="930043"/>
          </a:xfrm>
          <a:prstGeom prst="rect">
            <a:avLst/>
          </a:prstGeom>
        </p:spPr>
        <p:txBody>
          <a:bodyPr vert="horz" lIns="91440" tIns="45720" rIns="91440" bIns="0" rtlCol="0" anchor="b">
            <a:noAutofit/>
          </a:bodyPr>
          <a:lstStyle/>
          <a:p>
            <a:r>
              <a:rPr lang="en-GB" noProof="0"/>
              <a:t>Mastertitelformat </a:t>
            </a:r>
            <a:br>
              <a:rPr lang="en-GB" noProof="0"/>
            </a:br>
            <a:r>
              <a:rPr lang="en-GB" noProof="0"/>
              <a:t>bearbeiten</a:t>
            </a:r>
          </a:p>
        </p:txBody>
      </p:sp>
      <p:sp>
        <p:nvSpPr>
          <p:cNvPr id="3" name="Text Placeholder 2"/>
          <p:cNvSpPr>
            <a:spLocks noGrp="1"/>
          </p:cNvSpPr>
          <p:nvPr>
            <p:ph type="body" idx="1"/>
          </p:nvPr>
        </p:nvSpPr>
        <p:spPr>
          <a:xfrm>
            <a:off x="486753" y="1285110"/>
            <a:ext cx="11400329" cy="4714614"/>
          </a:xfrm>
          <a:prstGeom prst="rect">
            <a:avLst/>
          </a:prstGeom>
        </p:spPr>
        <p:txBody>
          <a:bodyPr vert="horz" lIns="90000" tIns="45720" rIns="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cxnSp>
        <p:nvCxnSpPr>
          <p:cNvPr id="10" name="Straight Connector 9"/>
          <p:cNvCxnSpPr/>
          <p:nvPr/>
        </p:nvCxnSpPr>
        <p:spPr>
          <a:xfrm>
            <a:off x="-10887" y="1041158"/>
            <a:ext cx="12204000" cy="0"/>
          </a:xfrm>
          <a:prstGeom prst="line">
            <a:avLst/>
          </a:prstGeom>
          <a:ln/>
        </p:spPr>
        <p:style>
          <a:lnRef idx="1">
            <a:schemeClr val="dk1"/>
          </a:lnRef>
          <a:fillRef idx="0">
            <a:schemeClr val="dk1"/>
          </a:fillRef>
          <a:effectRef idx="0">
            <a:schemeClr val="dk1"/>
          </a:effectRef>
          <a:fontRef idx="minor">
            <a:schemeClr val="tx1"/>
          </a:fontRef>
        </p:style>
      </p:cxnSp>
      <p:pic>
        <p:nvPicPr>
          <p:cNvPr id="23" name="Grafik 22">
            <a:extLst>
              <a:ext uri="{FF2B5EF4-FFF2-40B4-BE49-F238E27FC236}">
                <a16:creationId xmlns:a16="http://schemas.microsoft.com/office/drawing/2014/main" id="{0E4A3258-5C21-47A2-802F-A7728D23444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3" name="Slide Number Placeholder 5">
            <a:extLst>
              <a:ext uri="{FF2B5EF4-FFF2-40B4-BE49-F238E27FC236}">
                <a16:creationId xmlns:a16="http://schemas.microsoft.com/office/drawing/2014/main" id="{FA186A93-242C-42BE-A626-8E02A185196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
        <p:nvSpPr>
          <p:cNvPr id="15" name="Date Placeholder 4">
            <a:extLst>
              <a:ext uri="{FF2B5EF4-FFF2-40B4-BE49-F238E27FC236}">
                <a16:creationId xmlns:a16="http://schemas.microsoft.com/office/drawing/2014/main" id="{9B6D0866-3F7E-4A5B-9D40-B9B6E477CCC5}"/>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23/04/2020</a:t>
            </a:fld>
            <a:endParaRPr lang="de-DE" dirty="0"/>
          </a:p>
        </p:txBody>
      </p:sp>
      <p:sp>
        <p:nvSpPr>
          <p:cNvPr id="16" name="Footer Placeholder 7">
            <a:extLst>
              <a:ext uri="{FF2B5EF4-FFF2-40B4-BE49-F238E27FC236}">
                <a16:creationId xmlns:a16="http://schemas.microsoft.com/office/drawing/2014/main" id="{B2CD735D-7E97-49A2-A39D-E3E8BD3B494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en-GB" noProof="0"/>
          </a:p>
        </p:txBody>
      </p:sp>
    </p:spTree>
    <p:extLst>
      <p:ext uri="{BB962C8B-B14F-4D97-AF65-F5344CB8AC3E}">
        <p14:creationId xmlns:p14="http://schemas.microsoft.com/office/powerpoint/2010/main" val="1566700261"/>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4" r:id="rId3"/>
    <p:sldLayoutId id="2147483705" r:id="rId4"/>
    <p:sldLayoutId id="2147483706" r:id="rId5"/>
    <p:sldLayoutId id="2147483707" r:id="rId6"/>
    <p:sldLayoutId id="2147483678" r:id="rId7"/>
    <p:sldLayoutId id="2147483679" r:id="rId8"/>
    <p:sldLayoutId id="2147483702" r:id="rId9"/>
    <p:sldLayoutId id="2147483698" r:id="rId10"/>
  </p:sldLayoutIdLst>
  <p:hf hdr="0"/>
  <p:txStyles>
    <p:title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p:titleStyle>
    <p:bodyStyle>
      <a:lvl1pPr marL="285750" indent="-285750" algn="l" defTabSz="914400" rtl="0" eaLnBrk="1" latinLnBrk="0" hangingPunct="1">
        <a:lnSpc>
          <a:spcPct val="110000"/>
        </a:lnSpc>
        <a:spcBef>
          <a:spcPts val="1200"/>
        </a:spcBef>
        <a:spcAft>
          <a:spcPts val="200"/>
        </a:spcAft>
        <a:buClr>
          <a:schemeClr val="accent2"/>
        </a:buClr>
        <a:buSzPct val="100000"/>
        <a:buFont typeface="Arial" panose="020B0604020202020204" pitchFamily="34" charset="0"/>
        <a:buChar char="•"/>
        <a:defRPr sz="2800" kern="1200">
          <a:solidFill>
            <a:schemeClr val="tx2"/>
          </a:solidFill>
          <a:latin typeface="Open Sans"/>
          <a:ea typeface="+mn-ea"/>
          <a:cs typeface="+mn-cs"/>
        </a:defRPr>
      </a:lvl1pPr>
      <a:lvl2pPr marL="576000" indent="-285750" algn="l" defTabSz="914400" rtl="0" eaLnBrk="1" latinLnBrk="0" hangingPunct="1">
        <a:lnSpc>
          <a:spcPct val="110000"/>
        </a:lnSpc>
        <a:spcBef>
          <a:spcPts val="200"/>
        </a:spcBef>
        <a:spcAft>
          <a:spcPts val="400"/>
        </a:spcAft>
        <a:buClr>
          <a:schemeClr val="accent4"/>
        </a:buClr>
        <a:buFont typeface="Arial" panose="020B0604020202020204" pitchFamily="34" charset="0"/>
        <a:buChar char="•"/>
        <a:defRPr sz="2400" kern="1200">
          <a:solidFill>
            <a:schemeClr val="tx2"/>
          </a:solidFill>
          <a:latin typeface="Open Sans"/>
          <a:ea typeface="+mn-ea"/>
          <a:cs typeface="+mn-cs"/>
        </a:defRPr>
      </a:lvl2pPr>
      <a:lvl3pPr marL="846000" indent="-285750" algn="l" defTabSz="914400" rtl="0" eaLnBrk="1" latinLnBrk="0" hangingPunct="1">
        <a:lnSpc>
          <a:spcPct val="110000"/>
        </a:lnSpc>
        <a:spcBef>
          <a:spcPts val="200"/>
        </a:spcBef>
        <a:spcAft>
          <a:spcPts val="400"/>
        </a:spcAft>
        <a:buClr>
          <a:srgbClr val="1488CA"/>
        </a:buClr>
        <a:buFont typeface="Arial" panose="020B0604020202020204" pitchFamily="34" charset="0"/>
        <a:buChar char="•"/>
        <a:defRPr sz="2000" kern="1200">
          <a:solidFill>
            <a:schemeClr val="tx2"/>
          </a:solidFill>
          <a:latin typeface="Open Sans"/>
          <a:ea typeface="+mn-ea"/>
          <a:cs typeface="+mn-cs"/>
        </a:defRPr>
      </a:lvl3pPr>
      <a:lvl4pPr marL="1152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800" kern="1200">
          <a:solidFill>
            <a:schemeClr val="tx2"/>
          </a:solidFill>
          <a:latin typeface="Open Sans"/>
          <a:ea typeface="+mn-ea"/>
          <a:cs typeface="+mn-cs"/>
        </a:defRPr>
      </a:lvl4pPr>
      <a:lvl5pPr marL="1440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6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smartgridsplus.eu/" TargetMode="External"/><Relationship Id="rId2" Type="http://schemas.openxmlformats.org/officeDocument/2006/relationships/hyperlink" Target="http://www.eranet-smartenergysystems.eu/" TargetMode="Externa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www.biomasseverband.at/publikationen/poster/"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DEC69DA-374E-4937-BFA2-C39CFB1C4E30}"/>
              </a:ext>
            </a:extLst>
          </p:cNvPr>
          <p:cNvSpPr>
            <a:spLocks noGrp="1"/>
          </p:cNvSpPr>
          <p:nvPr>
            <p:ph type="subTitle" idx="1"/>
          </p:nvPr>
        </p:nvSpPr>
        <p:spPr/>
        <p:txBody>
          <a:bodyPr vert="horz" lIns="144000" tIns="108000" rIns="91440" bIns="45720" rtlCol="0" anchor="t">
            <a:normAutofit/>
          </a:bodyPr>
          <a:lstStyle/>
          <a:p>
            <a:r>
              <a:rPr lang="sv-SE" dirty="0">
                <a:solidFill>
                  <a:schemeClr val="tx1"/>
                </a:solidFill>
              </a:rPr>
              <a:t>Demo site Maria </a:t>
            </a:r>
            <a:r>
              <a:rPr lang="sv-SE">
                <a:solidFill>
                  <a:schemeClr val="tx1"/>
                </a:solidFill>
              </a:rPr>
              <a:t>Laach, Austria</a:t>
            </a:r>
            <a:endParaRPr lang="sv-SE" dirty="0">
              <a:solidFill>
                <a:schemeClr val="tx1"/>
              </a:solidFill>
            </a:endParaRPr>
          </a:p>
          <a:p>
            <a:r>
              <a:rPr lang="sv-SE">
                <a:solidFill>
                  <a:schemeClr val="tx1"/>
                </a:solidFill>
              </a:rPr>
              <a:t>Josef Petschko</a:t>
            </a:r>
          </a:p>
        </p:txBody>
      </p:sp>
      <p:sp>
        <p:nvSpPr>
          <p:cNvPr id="2" name="Titel 1">
            <a:extLst>
              <a:ext uri="{FF2B5EF4-FFF2-40B4-BE49-F238E27FC236}">
                <a16:creationId xmlns:a16="http://schemas.microsoft.com/office/drawing/2014/main" id="{DB43B074-D8A2-42DC-B9A0-A2E06D1E4DE6}"/>
              </a:ext>
            </a:extLst>
          </p:cNvPr>
          <p:cNvSpPr>
            <a:spLocks noGrp="1"/>
          </p:cNvSpPr>
          <p:nvPr>
            <p:ph type="ctrTitle"/>
          </p:nvPr>
        </p:nvSpPr>
        <p:spPr/>
        <p:txBody>
          <a:bodyPr/>
          <a:lstStyle/>
          <a:p>
            <a:r>
              <a:rPr lang="en-GB" sz="5400" noProof="0" dirty="0">
                <a:latin typeface="Open Sans"/>
              </a:rPr>
              <a:t>ERA-Net Smart Energ</a:t>
            </a:r>
            <a:r>
              <a:rPr lang="en-GB" sz="5400" noProof="0" dirty="0"/>
              <a:t>y </a:t>
            </a:r>
            <a:r>
              <a:rPr lang="en-GB" sz="5400" noProof="0" dirty="0">
                <a:latin typeface="Open Sans"/>
              </a:rPr>
              <a:t>Systems</a:t>
            </a:r>
          </a:p>
        </p:txBody>
      </p:sp>
      <p:pic>
        <p:nvPicPr>
          <p:cNvPr id="6" name="Picture 5">
            <a:extLst>
              <a:ext uri="{FF2B5EF4-FFF2-40B4-BE49-F238E27FC236}">
                <a16:creationId xmlns:a16="http://schemas.microsoft.com/office/drawing/2014/main" id="{13F49DF1-1110-4483-943C-11349F0417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3615" y="290848"/>
            <a:ext cx="2351130" cy="2620502"/>
          </a:xfrm>
          <a:prstGeom prst="rect">
            <a:avLst/>
          </a:prstGeom>
        </p:spPr>
      </p:pic>
      <p:sp>
        <p:nvSpPr>
          <p:cNvPr id="10" name="Rectangle 5">
            <a:extLst>
              <a:ext uri="{FF2B5EF4-FFF2-40B4-BE49-F238E27FC236}">
                <a16:creationId xmlns:a16="http://schemas.microsoft.com/office/drawing/2014/main" id="{8688030D-BAC2-40DF-84AE-8E4BB4BFAD4F}"/>
              </a:ext>
            </a:extLst>
          </p:cNvPr>
          <p:cNvSpPr>
            <a:spLocks noChangeArrowheads="1"/>
          </p:cNvSpPr>
          <p:nvPr/>
        </p:nvSpPr>
        <p:spPr bwMode="auto">
          <a:xfrm>
            <a:off x="-293615" y="25324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 name="Rectangle 6">
            <a:extLst>
              <a:ext uri="{FF2B5EF4-FFF2-40B4-BE49-F238E27FC236}">
                <a16:creationId xmlns:a16="http://schemas.microsoft.com/office/drawing/2014/main" id="{967ADD3E-B39A-4E82-80AE-650EA5C2399F}"/>
              </a:ext>
            </a:extLst>
          </p:cNvPr>
          <p:cNvSpPr>
            <a:spLocks noChangeArrowheads="1"/>
          </p:cNvSpPr>
          <p:nvPr/>
        </p:nvSpPr>
        <p:spPr bwMode="auto">
          <a:xfrm>
            <a:off x="2747627" y="1000934"/>
            <a:ext cx="38796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zh-TW" sz="2400" b="1" i="0" u="none" strike="noStrike" cap="none" normalizeH="0" baseline="0" dirty="0">
                <a:ln>
                  <a:noFill/>
                </a:ln>
                <a:solidFill>
                  <a:srgbClr val="28A639"/>
                </a:solidFill>
                <a:effectLst/>
                <a:latin typeface="Open Sans" charset="0"/>
                <a:ea typeface="Times New Roman" panose="02020603050405020304" pitchFamily="18" charset="0"/>
                <a:cs typeface="Arial" panose="020B0604020202020204" pitchFamily="34" charset="0"/>
              </a:rPr>
              <a:t>Flexi-Sync</a:t>
            </a:r>
            <a:endParaRPr kumimoji="0" lang="sv-SE" altLang="zh-TW"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zh-TW" sz="1600" b="0" i="0" u="none" strike="noStrike" cap="none" normalizeH="0" baseline="0" dirty="0">
                <a:ln>
                  <a:noFill/>
                </a:ln>
                <a:solidFill>
                  <a:srgbClr val="28A639"/>
                </a:solidFill>
                <a:effectLst/>
                <a:latin typeface="Open Sans" charset="0"/>
                <a:ea typeface="Times New Roman" panose="02020603050405020304" pitchFamily="18" charset="0"/>
                <a:cs typeface="Arial" panose="020B0604020202020204" pitchFamily="34" charset="0"/>
              </a:rPr>
              <a:t>Flexible energy system integration using </a:t>
            </a:r>
            <a:br>
              <a:rPr kumimoji="0" lang="en-GB" altLang="zh-TW" sz="1600" b="0" i="0" u="none" strike="noStrike" cap="none" normalizeH="0" baseline="0" dirty="0">
                <a:ln>
                  <a:noFill/>
                </a:ln>
                <a:solidFill>
                  <a:srgbClr val="28A639"/>
                </a:solidFill>
                <a:effectLst/>
                <a:latin typeface="Open Sans" charset="0"/>
                <a:ea typeface="Times New Roman" panose="02020603050405020304" pitchFamily="18" charset="0"/>
                <a:cs typeface="Arial" panose="020B0604020202020204" pitchFamily="34" charset="0"/>
              </a:rPr>
            </a:br>
            <a:r>
              <a:rPr kumimoji="0" lang="en-GB" altLang="zh-TW" sz="1600" b="0" i="0" u="none" strike="noStrike" cap="none" normalizeH="0" baseline="0" dirty="0">
                <a:ln>
                  <a:noFill/>
                </a:ln>
                <a:solidFill>
                  <a:srgbClr val="28A639"/>
                </a:solidFill>
                <a:effectLst/>
                <a:latin typeface="Open Sans" charset="0"/>
                <a:ea typeface="Times New Roman" panose="02020603050405020304" pitchFamily="18" charset="0"/>
                <a:cs typeface="Arial" panose="020B0604020202020204" pitchFamily="34" charset="0"/>
              </a:rPr>
              <a:t>concept development, demonstration and replication</a:t>
            </a:r>
            <a:endParaRPr kumimoji="0" lang="en-GB" altLang="zh-TW"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156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C4B2-71E6-468F-86EE-EAD178382E68}"/>
              </a:ext>
            </a:extLst>
          </p:cNvPr>
          <p:cNvSpPr>
            <a:spLocks noGrp="1"/>
          </p:cNvSpPr>
          <p:nvPr>
            <p:ph type="title"/>
          </p:nvPr>
        </p:nvSpPr>
        <p:spPr/>
        <p:txBody>
          <a:bodyPr/>
          <a:lstStyle/>
          <a:p>
            <a:r>
              <a:rPr lang="sv-SE" dirty="0" err="1"/>
              <a:t>Expected</a:t>
            </a:r>
            <a:r>
              <a:rPr lang="sv-SE" dirty="0"/>
              <a:t> </a:t>
            </a:r>
            <a:r>
              <a:rPr lang="sv-SE" dirty="0" err="1"/>
              <a:t>flexibility</a:t>
            </a:r>
            <a:r>
              <a:rPr lang="sv-SE" dirty="0"/>
              <a:t> output</a:t>
            </a:r>
          </a:p>
        </p:txBody>
      </p:sp>
      <p:sp>
        <p:nvSpPr>
          <p:cNvPr id="3" name="Date Placeholder 2">
            <a:extLst>
              <a:ext uri="{FF2B5EF4-FFF2-40B4-BE49-F238E27FC236}">
                <a16:creationId xmlns:a16="http://schemas.microsoft.com/office/drawing/2014/main" id="{61D76890-2E95-414C-81CE-F679E8A3E1DD}"/>
              </a:ext>
            </a:extLst>
          </p:cNvPr>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ooter Placeholder 3">
            <a:extLst>
              <a:ext uri="{FF2B5EF4-FFF2-40B4-BE49-F238E27FC236}">
                <a16:creationId xmlns:a16="http://schemas.microsoft.com/office/drawing/2014/main" id="{355EC10B-CF6E-4DF1-B4D0-0B7C6C84DADB}"/>
              </a:ext>
            </a:extLst>
          </p:cNvPr>
          <p:cNvSpPr>
            <a:spLocks noGrp="1"/>
          </p:cNvSpPr>
          <p:nvPr>
            <p:ph type="ftr" sz="quarter" idx="3"/>
          </p:nvPr>
        </p:nvSpPr>
        <p:spPr/>
        <p:txBody>
          <a:bodyPr/>
          <a:lstStyle/>
          <a:p>
            <a:endParaRPr lang="de-DE" dirty="0"/>
          </a:p>
        </p:txBody>
      </p:sp>
      <p:sp>
        <p:nvSpPr>
          <p:cNvPr id="5" name="Content Placeholder 4">
            <a:extLst>
              <a:ext uri="{FF2B5EF4-FFF2-40B4-BE49-F238E27FC236}">
                <a16:creationId xmlns:a16="http://schemas.microsoft.com/office/drawing/2014/main" id="{76B27473-E26F-4886-A980-9110BD686361}"/>
              </a:ext>
            </a:extLst>
          </p:cNvPr>
          <p:cNvSpPr>
            <a:spLocks noGrp="1"/>
          </p:cNvSpPr>
          <p:nvPr>
            <p:ph sz="half" idx="10"/>
          </p:nvPr>
        </p:nvSpPr>
        <p:spPr/>
        <p:txBody>
          <a:bodyPr/>
          <a:lstStyle/>
          <a:p>
            <a:r>
              <a:rPr lang="sv-SE" sz="2400" dirty="0"/>
              <a:t>Reduction of peak loads at costumers and plant</a:t>
            </a:r>
          </a:p>
          <a:p>
            <a:r>
              <a:rPr lang="sv-SE" sz="2400" dirty="0"/>
              <a:t>Dynamic adaption of grid temperatures</a:t>
            </a:r>
          </a:p>
          <a:p>
            <a:pPr lvl="1"/>
            <a:r>
              <a:rPr lang="sv-SE" sz="2000" dirty="0">
                <a:sym typeface="Wingdings" pitchFamily="2" charset="2"/>
              </a:rPr>
              <a:t> reduction of heat losses</a:t>
            </a:r>
          </a:p>
          <a:p>
            <a:r>
              <a:rPr lang="sv-SE" sz="2400" dirty="0">
                <a:sym typeface="Wingdings" pitchFamily="2" charset="2"/>
              </a:rPr>
              <a:t>Reduction of return temperatures</a:t>
            </a:r>
          </a:p>
          <a:p>
            <a:r>
              <a:rPr lang="sv-SE" sz="2400" dirty="0">
                <a:sym typeface="Wingdings" pitchFamily="2" charset="2"/>
              </a:rPr>
              <a:t>Dynamic management of buffer storage tanks at costumers</a:t>
            </a:r>
            <a:endParaRPr lang="sv-SE" sz="2400" dirty="0"/>
          </a:p>
          <a:p>
            <a:r>
              <a:rPr lang="sv-SE" sz="2400" dirty="0"/>
              <a:t>Maximum exclusive operation of CHP plant</a:t>
            </a:r>
          </a:p>
          <a:p>
            <a:pPr lvl="1"/>
            <a:r>
              <a:rPr lang="sv-SE" sz="2000" dirty="0">
                <a:sym typeface="Wingdings" pitchFamily="2" charset="2"/>
              </a:rPr>
              <a:t> late start / early stop of biomass boilers</a:t>
            </a:r>
          </a:p>
          <a:p>
            <a:r>
              <a:rPr lang="sv-SE" sz="2400" dirty="0">
                <a:sym typeface="Wingdings" pitchFamily="2" charset="2"/>
              </a:rPr>
              <a:t>No disadvantages for heat costumers!!!		 security backup?!</a:t>
            </a:r>
          </a:p>
          <a:p>
            <a:r>
              <a:rPr lang="sv-SE" sz="2400" dirty="0">
                <a:sym typeface="Wingdings" pitchFamily="2" charset="2"/>
              </a:rPr>
              <a:t>Conformity with data protection regulations!!!</a:t>
            </a:r>
            <a:endParaRPr lang="sv-SE" sz="2400" dirty="0"/>
          </a:p>
        </p:txBody>
      </p:sp>
      <p:sp>
        <p:nvSpPr>
          <p:cNvPr id="6" name="Slide Number Placeholder 5">
            <a:extLst>
              <a:ext uri="{FF2B5EF4-FFF2-40B4-BE49-F238E27FC236}">
                <a16:creationId xmlns:a16="http://schemas.microsoft.com/office/drawing/2014/main" id="{D98576AC-C3F0-4813-A964-790A666C6299}"/>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10</a:t>
            </a:fld>
            <a:endParaRPr lang="de-DE" dirty="0"/>
          </a:p>
        </p:txBody>
      </p:sp>
    </p:spTree>
    <p:extLst>
      <p:ext uri="{BB962C8B-B14F-4D97-AF65-F5344CB8AC3E}">
        <p14:creationId xmlns:p14="http://schemas.microsoft.com/office/powerpoint/2010/main" val="137741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8D06F-F24A-4D92-A35E-C53D73868A54}"/>
              </a:ext>
            </a:extLst>
          </p:cNvPr>
          <p:cNvSpPr>
            <a:spLocks noGrp="1"/>
          </p:cNvSpPr>
          <p:nvPr>
            <p:ph type="title"/>
          </p:nvPr>
        </p:nvSpPr>
        <p:spPr/>
        <p:txBody>
          <a:bodyPr/>
          <a:lstStyle/>
          <a:p>
            <a:r>
              <a:rPr lang="en-GB" dirty="0"/>
              <a:t>Disclaimer</a:t>
            </a:r>
          </a:p>
        </p:txBody>
      </p:sp>
      <p:sp>
        <p:nvSpPr>
          <p:cNvPr id="4" name="Datumsplatzhalter 3">
            <a:extLst>
              <a:ext uri="{FF2B5EF4-FFF2-40B4-BE49-F238E27FC236}">
                <a16:creationId xmlns:a16="http://schemas.microsoft.com/office/drawing/2014/main" id="{43C64CBB-86FC-4E31-BB79-7B9321D26FB5}"/>
              </a:ext>
            </a:extLst>
          </p:cNvPr>
          <p:cNvSpPr>
            <a:spLocks noGrp="1"/>
          </p:cNvSpPr>
          <p:nvPr>
            <p:ph type="dt" sz="half" idx="2"/>
          </p:nvPr>
        </p:nvSpPr>
        <p:spPr/>
        <p:txBody>
          <a:bodyPr/>
          <a:lstStyle/>
          <a:p>
            <a:fld id="{333C269B-7CF7-4AE6-811C-E48C83A51760}" type="datetime1">
              <a:rPr lang="en-GB" smtClean="0"/>
              <a:pPr/>
              <a:t>23/04/2020</a:t>
            </a:fld>
            <a:endParaRPr lang="de-DE" dirty="0"/>
          </a:p>
        </p:txBody>
      </p:sp>
      <p:sp>
        <p:nvSpPr>
          <p:cNvPr id="5" name="Fußzeilenplatzhalter 4">
            <a:extLst>
              <a:ext uri="{FF2B5EF4-FFF2-40B4-BE49-F238E27FC236}">
                <a16:creationId xmlns:a16="http://schemas.microsoft.com/office/drawing/2014/main" id="{18E8D146-943C-46B6-A917-C13159D02541}"/>
              </a:ext>
            </a:extLst>
          </p:cNvPr>
          <p:cNvSpPr>
            <a:spLocks noGrp="1"/>
          </p:cNvSpPr>
          <p:nvPr>
            <p:ph type="ftr" sz="quarter" idx="3"/>
          </p:nvPr>
        </p:nvSpPr>
        <p:spPr/>
        <p:txBody>
          <a:bodyPr/>
          <a:lstStyle/>
          <a:p>
            <a:endParaRPr lang="de-DE" dirty="0"/>
          </a:p>
        </p:txBody>
      </p:sp>
      <p:sp>
        <p:nvSpPr>
          <p:cNvPr id="3" name="Foliennummernplatzhalter 2">
            <a:extLst>
              <a:ext uri="{FF2B5EF4-FFF2-40B4-BE49-F238E27FC236}">
                <a16:creationId xmlns:a16="http://schemas.microsoft.com/office/drawing/2014/main" id="{5A11BE86-B86E-493F-AB69-A1C4CB75AE41}"/>
              </a:ext>
            </a:extLst>
          </p:cNvPr>
          <p:cNvSpPr>
            <a:spLocks noGrp="1"/>
          </p:cNvSpPr>
          <p:nvPr>
            <p:ph type="sldNum" sz="quarter" idx="4"/>
          </p:nvPr>
        </p:nvSpPr>
        <p:spPr/>
        <p:txBody>
          <a:bodyPr/>
          <a:lstStyle/>
          <a:p>
            <a:r>
              <a:rPr lang="de-DE" dirty="0"/>
              <a:t>© 2018 - ERA-NET SMART ENERGY SYSTEMS | </a:t>
            </a:r>
            <a:fld id="{AABDEC84-EF9A-4CAE-9DB7-B30F1ADF071F}" type="slidenum">
              <a:rPr lang="de-DE" smtClean="0"/>
              <a:pPr/>
              <a:t>11</a:t>
            </a:fld>
            <a:endParaRPr lang="de-DE" dirty="0"/>
          </a:p>
        </p:txBody>
      </p:sp>
      <p:sp>
        <p:nvSpPr>
          <p:cNvPr id="9" name="Content Placeholder 2">
            <a:extLst>
              <a:ext uri="{FF2B5EF4-FFF2-40B4-BE49-F238E27FC236}">
                <a16:creationId xmlns:a16="http://schemas.microsoft.com/office/drawing/2014/main" id="{895CA6B4-561B-4EBA-A539-A996FE4921DC}"/>
              </a:ext>
            </a:extLst>
          </p:cNvPr>
          <p:cNvSpPr txBox="1">
            <a:spLocks noGrp="1"/>
          </p:cNvSpPr>
          <p:nvPr>
            <p:ph sz="half" idx="10"/>
          </p:nvPr>
        </p:nvSpPr>
        <p:spPr>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400" kern="1200">
                <a:solidFill>
                  <a:schemeClr val="tx2"/>
                </a:solidFill>
                <a:latin typeface="Open Sans"/>
                <a:ea typeface="+mn-ea"/>
                <a:cs typeface="+mn-cs"/>
              </a:defRPr>
            </a:lvl1pPr>
            <a:lvl2pPr marL="38404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800" kern="1200">
                <a:solidFill>
                  <a:schemeClr val="tx2"/>
                </a:solidFill>
                <a:latin typeface="Open Sans"/>
                <a:ea typeface="+mn-ea"/>
                <a:cs typeface="+mn-cs"/>
              </a:defRPr>
            </a:lvl2pPr>
            <a:lvl3pPr marL="56692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3pPr>
            <a:lvl4pPr marL="74980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4pPr>
            <a:lvl5pPr marL="932688" indent="-182880" algn="l" defTabSz="914400" rtl="0" eaLnBrk="1" latinLnBrk="0" hangingPunct="1">
              <a:lnSpc>
                <a:spcPct val="90000"/>
              </a:lnSpc>
              <a:spcBef>
                <a:spcPts val="200"/>
              </a:spcBef>
              <a:spcAft>
                <a:spcPts val="400"/>
              </a:spcAft>
              <a:buClr>
                <a:schemeClr val="accent2"/>
              </a:buClr>
              <a:buFont typeface="Symbol" panose="05050102010706020507" pitchFamily="18" charset="2"/>
              <a:buChar char="-"/>
              <a:defRPr sz="14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000" dirty="0">
                <a:solidFill>
                  <a:schemeClr val="accent4"/>
                </a:solidFill>
                <a:ea typeface="Verdana" panose="020B0604030504040204" pitchFamily="34" charset="0"/>
                <a:cs typeface="Verdana" panose="020B0604030504040204" pitchFamily="34" charset="0"/>
              </a:rPr>
              <a:t>The content and views expressed in this material are those of the authors and do not necessarily reflect the views or opinion of the ERA-Net SES initiative. </a:t>
            </a:r>
            <a:r>
              <a:rPr lang="en-US" sz="2000" dirty="0">
                <a:solidFill>
                  <a:schemeClr val="accent4"/>
                </a:solidFill>
                <a:ea typeface="Verdana" panose="020B0604030504040204" pitchFamily="34" charset="0"/>
                <a:cs typeface="Verdana" panose="020B0604030504040204" pitchFamily="34" charset="0"/>
              </a:rPr>
              <a:t>Any reference given does not </a:t>
            </a:r>
            <a:r>
              <a:rPr lang="en-GB" sz="2000" dirty="0">
                <a:solidFill>
                  <a:schemeClr val="accent4"/>
                </a:solidFill>
                <a:ea typeface="Verdana" panose="020B0604030504040204" pitchFamily="34" charset="0"/>
                <a:cs typeface="Verdana" panose="020B0604030504040204" pitchFamily="34" charset="0"/>
              </a:rPr>
              <a:t>necessarily </a:t>
            </a:r>
            <a:r>
              <a:rPr lang="en-US" sz="2000" dirty="0">
                <a:solidFill>
                  <a:schemeClr val="accent4"/>
                </a:solidFill>
                <a:ea typeface="Verdana" panose="020B0604030504040204" pitchFamily="34" charset="0"/>
                <a:cs typeface="Verdana" panose="020B0604030504040204" pitchFamily="34" charset="0"/>
              </a:rPr>
              <a:t>imply the endorsement </a:t>
            </a:r>
            <a:r>
              <a:rPr lang="de-AT" sz="2000" dirty="0" err="1">
                <a:solidFill>
                  <a:schemeClr val="accent4"/>
                </a:solidFill>
                <a:ea typeface="Verdana" panose="020B0604030504040204" pitchFamily="34" charset="0"/>
                <a:cs typeface="Verdana" panose="020B0604030504040204" pitchFamily="34" charset="0"/>
              </a:rPr>
              <a:t>by</a:t>
            </a:r>
            <a:r>
              <a:rPr lang="de-AT" sz="2000" dirty="0">
                <a:solidFill>
                  <a:schemeClr val="accent4"/>
                </a:solidFill>
                <a:ea typeface="Verdana" panose="020B0604030504040204" pitchFamily="34" charset="0"/>
                <a:cs typeface="Verdana" panose="020B0604030504040204" pitchFamily="34" charset="0"/>
              </a:rPr>
              <a:t> ERA-Net SES.</a:t>
            </a:r>
            <a:endParaRPr lang="en-GB" sz="2000" dirty="0">
              <a:solidFill>
                <a:schemeClr val="accent4"/>
              </a:solidFill>
              <a:ea typeface="Verdana" panose="020B0604030504040204" pitchFamily="34" charset="0"/>
              <a:cs typeface="Verdana" panose="020B0604030504040204" pitchFamily="34" charset="0"/>
            </a:endParaRPr>
          </a:p>
          <a:p>
            <a:r>
              <a:rPr lang="en-GB" sz="2000" b="1" dirty="0">
                <a:solidFill>
                  <a:schemeClr val="tx1"/>
                </a:solidFill>
                <a:ea typeface="Verdana" panose="020B0604030504040204" pitchFamily="34" charset="0"/>
                <a:cs typeface="Verdana" panose="020B0604030504040204" pitchFamily="34" charset="0"/>
              </a:rPr>
              <a:t>About ERA-Net Smart Energy Systems | </a:t>
            </a:r>
            <a:r>
              <a:rPr lang="en-GB" sz="2000" b="1" dirty="0">
                <a:solidFill>
                  <a:schemeClr val="tx1"/>
                </a:solidFill>
                <a:ea typeface="Verdana" panose="020B0604030504040204" pitchFamily="34" charset="0"/>
                <a:cs typeface="Verdana" panose="020B0604030504040204" pitchFamily="34" charset="0"/>
                <a:hlinkClick r:id="rId2"/>
              </a:rPr>
              <a:t>www.eranet-smartenergysystems.eu</a:t>
            </a:r>
            <a:r>
              <a:rPr lang="en-GB" sz="2000" b="1" dirty="0">
                <a:solidFill>
                  <a:schemeClr val="tx1"/>
                </a:solidFill>
                <a:ea typeface="Verdana" panose="020B0604030504040204" pitchFamily="34" charset="0"/>
                <a:cs typeface="Verdana" panose="020B0604030504040204" pitchFamily="34" charset="0"/>
              </a:rPr>
              <a:t> </a:t>
            </a:r>
          </a:p>
          <a:p>
            <a:r>
              <a:rPr lang="en-GB" sz="2000" dirty="0">
                <a:solidFill>
                  <a:schemeClr val="accent4"/>
                </a:solidFill>
                <a:ea typeface="Verdana" panose="020B0604030504040204" pitchFamily="34" charset="0"/>
                <a:cs typeface="Verdana" panose="020B0604030504040204" pitchFamily="34" charset="0"/>
              </a:rPr>
              <a:t>ERA-Net Smart Energy Systems (ERA-Net SES) is a transnational joint programming platform of 30 national and regional funding partners for initiating co-creation and promoting energy system innovation. The network of owners and managers of national and regional public funding programs along the innovation chain provides a sustainable and service oriented joint programming platform to finance projects in thematic areas like Smart Power Grids, Regional and Local Energy Systems, Heating and Cooling Networks, Digital Energy and Smart Services, etc.</a:t>
            </a:r>
          </a:p>
          <a:p>
            <a:r>
              <a:rPr lang="en-GB" sz="2000" dirty="0">
                <a:solidFill>
                  <a:schemeClr val="accent4"/>
                </a:solidFill>
                <a:ea typeface="Verdana" panose="020B0604030504040204" pitchFamily="34" charset="0"/>
                <a:cs typeface="Verdana" panose="020B0604030504040204" pitchFamily="34" charset="0"/>
              </a:rPr>
              <a:t>Co-creating with partners that help to understand the needs of relevant stakeholders, we team up with intermediaries to provide an innovation eco-system supporting consortia for research, innovation, technical development, piloting and demonstration activities. These co-operations pave the way towards implementation in real-life environments and market introduction.</a:t>
            </a:r>
          </a:p>
          <a:p>
            <a:r>
              <a:rPr lang="en-GB" sz="2000" dirty="0">
                <a:solidFill>
                  <a:schemeClr val="accent4"/>
                </a:solidFill>
                <a:ea typeface="Verdana" panose="020B0604030504040204" pitchFamily="34" charset="0"/>
                <a:cs typeface="Verdana" panose="020B0604030504040204" pitchFamily="34" charset="0"/>
              </a:rPr>
              <a:t>Beyond that, ERA-Net SES provides a Knowledge Community, involving key demo projects and experts from all over Europe, to facilitate learning between projects and programs from the local level up to the European level.</a:t>
            </a:r>
            <a:endParaRPr lang="de-AT" sz="2000" dirty="0">
              <a:solidFill>
                <a:schemeClr val="accent4"/>
              </a:solidFill>
              <a:ea typeface="Verdana" panose="020B0604030504040204" pitchFamily="34" charset="0"/>
              <a:cs typeface="Verdana" panose="020B0604030504040204" pitchFamily="34" charset="0"/>
              <a:hlinkClick r:id="rId3"/>
            </a:endParaRPr>
          </a:p>
        </p:txBody>
      </p:sp>
      <p:pic>
        <p:nvPicPr>
          <p:cNvPr id="10" name="Picture 9">
            <a:extLst>
              <a:ext uri="{FF2B5EF4-FFF2-40B4-BE49-F238E27FC236}">
                <a16:creationId xmlns:a16="http://schemas.microsoft.com/office/drawing/2014/main" id="{3F8718DC-155C-4FFA-A577-A7ECF77AFA5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288644" y="59409"/>
            <a:ext cx="823964" cy="918366"/>
          </a:xfrm>
          <a:prstGeom prst="rect">
            <a:avLst/>
          </a:prstGeom>
        </p:spPr>
      </p:pic>
      <p:sp>
        <p:nvSpPr>
          <p:cNvPr id="11" name="Text Box 2">
            <a:extLst>
              <a:ext uri="{FF2B5EF4-FFF2-40B4-BE49-F238E27FC236}">
                <a16:creationId xmlns:a16="http://schemas.microsoft.com/office/drawing/2014/main" id="{D1266505-DDC2-41EB-8A64-EB46526DE698}"/>
              </a:ext>
            </a:extLst>
          </p:cNvPr>
          <p:cNvSpPr txBox="1">
            <a:spLocks noChangeArrowheads="1"/>
          </p:cNvSpPr>
          <p:nvPr/>
        </p:nvSpPr>
        <p:spPr bwMode="auto">
          <a:xfrm>
            <a:off x="10478287" y="59409"/>
            <a:ext cx="1352550" cy="314325"/>
          </a:xfrm>
          <a:prstGeom prst="rect">
            <a:avLst/>
          </a:prstGeom>
          <a:noFill/>
          <a:ln w="9525">
            <a:noFill/>
            <a:miter lim="800000"/>
            <a:headEnd/>
            <a:tailEnd/>
          </a:ln>
        </p:spPr>
        <p:txBody>
          <a:bodyPr rot="0" vert="horz" wrap="square" lIns="91440" tIns="45720" rIns="91440" bIns="45720" anchor="t" anchorCtr="0">
            <a:noAutofit/>
          </a:bodyPr>
          <a:lstStyle/>
          <a:p>
            <a:pPr marR="358775" algn="just">
              <a:spcAft>
                <a:spcPts val="1000"/>
              </a:spcAft>
            </a:pPr>
            <a:r>
              <a:rPr lang="en-GB" sz="1200" b="1" dirty="0">
                <a:solidFill>
                  <a:srgbClr val="28A639"/>
                </a:solidFill>
                <a:effectLst/>
                <a:latin typeface="Open Sans"/>
                <a:ea typeface="Times New Roman" panose="02020603050405020304" pitchFamily="18" charset="0"/>
                <a:cs typeface="Arial" panose="020B0604020202020204" pitchFamily="34" charset="0"/>
              </a:rPr>
              <a:t>Flexi-Sync</a:t>
            </a:r>
            <a:endParaRPr lang="sv-SE" sz="1100" dirty="0">
              <a:solidFill>
                <a:srgbClr val="575756"/>
              </a:solidFill>
              <a:effectLst/>
              <a:latin typeface="Open Sans"/>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329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90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3542-A191-4F69-B93F-27BC78DC19E9}"/>
              </a:ext>
            </a:extLst>
          </p:cNvPr>
          <p:cNvSpPr>
            <a:spLocks noGrp="1"/>
          </p:cNvSpPr>
          <p:nvPr>
            <p:ph type="title"/>
          </p:nvPr>
        </p:nvSpPr>
        <p:spPr>
          <a:xfrm>
            <a:off x="486753" y="33090"/>
            <a:ext cx="11426325" cy="930043"/>
          </a:xfrm>
        </p:spPr>
        <p:txBody>
          <a:bodyPr/>
          <a:lstStyle/>
          <a:p>
            <a:r>
              <a:rPr lang="sv-SE" dirty="0"/>
              <a:t>Country context						District Energy in Austria</a:t>
            </a:r>
          </a:p>
        </p:txBody>
      </p:sp>
      <p:sp>
        <p:nvSpPr>
          <p:cNvPr id="3" name="Date Placeholder 2">
            <a:extLst>
              <a:ext uri="{FF2B5EF4-FFF2-40B4-BE49-F238E27FC236}">
                <a16:creationId xmlns:a16="http://schemas.microsoft.com/office/drawing/2014/main" id="{873ECFC9-50F4-471E-A46E-18BFCD872238}"/>
              </a:ext>
            </a:extLst>
          </p:cNvPr>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ooter Placeholder 3">
            <a:extLst>
              <a:ext uri="{FF2B5EF4-FFF2-40B4-BE49-F238E27FC236}">
                <a16:creationId xmlns:a16="http://schemas.microsoft.com/office/drawing/2014/main" id="{6CD3F41D-D606-413E-B72C-DDD05A7CD74A}"/>
              </a:ext>
            </a:extLst>
          </p:cNvPr>
          <p:cNvSpPr>
            <a:spLocks noGrp="1"/>
          </p:cNvSpPr>
          <p:nvPr>
            <p:ph type="ftr" sz="quarter" idx="3"/>
          </p:nvPr>
        </p:nvSpPr>
        <p:spPr/>
        <p:txBody>
          <a:bodyPr/>
          <a:lstStyle/>
          <a:p>
            <a:endParaRPr lang="de-DE" dirty="0"/>
          </a:p>
        </p:txBody>
      </p:sp>
      <p:sp>
        <p:nvSpPr>
          <p:cNvPr id="5" name="Content Placeholder 4">
            <a:extLst>
              <a:ext uri="{FF2B5EF4-FFF2-40B4-BE49-F238E27FC236}">
                <a16:creationId xmlns:a16="http://schemas.microsoft.com/office/drawing/2014/main" id="{FCBE88C9-3080-487B-BDE7-E963DA44D607}"/>
              </a:ext>
            </a:extLst>
          </p:cNvPr>
          <p:cNvSpPr>
            <a:spLocks noGrp="1"/>
          </p:cNvSpPr>
          <p:nvPr>
            <p:ph sz="half" idx="10"/>
          </p:nvPr>
        </p:nvSpPr>
        <p:spPr>
          <a:xfrm>
            <a:off x="486754" y="1271847"/>
            <a:ext cx="5094537" cy="5034062"/>
          </a:xfrm>
        </p:spPr>
        <p:txBody>
          <a:bodyPr/>
          <a:lstStyle/>
          <a:p>
            <a:pPr marL="0" indent="0"/>
            <a:r>
              <a:rPr lang="sv-SE" sz="2000" dirty="0"/>
              <a:t>Started in around 1950 in the cities Baden, Klagenfurt, Wels, St. Pölten</a:t>
            </a:r>
          </a:p>
          <a:p>
            <a:pPr marL="0" indent="0"/>
            <a:r>
              <a:rPr lang="sv-SE" sz="2000" dirty="0"/>
              <a:t>Followed in the middle of the 1960s in Vienna (now 400000 appartments + 6800 mayor customer are supplied)</a:t>
            </a:r>
          </a:p>
          <a:p>
            <a:pPr marL="0" indent="0"/>
            <a:r>
              <a:rPr lang="sv-SE" sz="2000" dirty="0"/>
              <a:t>2019: 25% of appartments in Austria are supplied by district heating</a:t>
            </a:r>
          </a:p>
          <a:p>
            <a:pPr marL="0" indent="0"/>
            <a:r>
              <a:rPr lang="sv-SE" sz="2000" dirty="0"/>
              <a:t>Final energy consumption (FEC) (agriculture, households, service industry, traffic, producing sector): 1140 PJ (2017)</a:t>
            </a:r>
          </a:p>
          <a:p>
            <a:pPr marL="0" indent="0"/>
            <a:r>
              <a:rPr lang="sv-SE" sz="2000" dirty="0"/>
              <a:t>Space heating: 297 PJ 26% of FEC</a:t>
            </a:r>
          </a:p>
          <a:p>
            <a:pPr marL="0" indent="0"/>
            <a:r>
              <a:rPr lang="sv-SE" sz="2000" dirty="0"/>
              <a:t>District heating: 86 PJ 29 % of heating</a:t>
            </a:r>
          </a:p>
          <a:p>
            <a:pPr marL="0" indent="0">
              <a:buNone/>
            </a:pPr>
            <a:endParaRPr lang="sv-SE" sz="2000" dirty="0"/>
          </a:p>
          <a:p>
            <a:pPr marL="0" indent="0">
              <a:buNone/>
            </a:pPr>
            <a:endParaRPr lang="sv-SE" sz="2000" dirty="0"/>
          </a:p>
          <a:p>
            <a:pPr marL="0" indent="0">
              <a:buNone/>
            </a:pPr>
            <a:endParaRPr lang="sv-SE" sz="2000" dirty="0"/>
          </a:p>
          <a:p>
            <a:pPr marL="0" indent="0">
              <a:buNone/>
            </a:pPr>
            <a:endParaRPr lang="sv-SE" sz="2000" b="1" i="1" dirty="0"/>
          </a:p>
        </p:txBody>
      </p:sp>
      <p:sp>
        <p:nvSpPr>
          <p:cNvPr id="6" name="Slide Number Placeholder 5">
            <a:extLst>
              <a:ext uri="{FF2B5EF4-FFF2-40B4-BE49-F238E27FC236}">
                <a16:creationId xmlns:a16="http://schemas.microsoft.com/office/drawing/2014/main" id="{F3D80457-0EB7-4DB6-A8DD-8614CACA2472}"/>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2</a:t>
            </a:fld>
            <a:endParaRPr lang="de-DE" dirty="0"/>
          </a:p>
        </p:txBody>
      </p:sp>
      <p:pic>
        <p:nvPicPr>
          <p:cNvPr id="1028" name="Picture 4"/>
          <p:cNvPicPr>
            <a:picLocks noChangeAspect="1" noChangeArrowheads="1"/>
          </p:cNvPicPr>
          <p:nvPr/>
        </p:nvPicPr>
        <p:blipFill>
          <a:blip r:embed="rId2" cstate="screen"/>
          <a:srcRect/>
          <a:stretch>
            <a:fillRect/>
          </a:stretch>
        </p:blipFill>
        <p:spPr bwMode="auto">
          <a:xfrm>
            <a:off x="5522030" y="1328469"/>
            <a:ext cx="6579238" cy="4799116"/>
          </a:xfrm>
          <a:prstGeom prst="rect">
            <a:avLst/>
          </a:prstGeom>
          <a:noFill/>
          <a:ln w="9525">
            <a:noFill/>
            <a:miter lim="800000"/>
            <a:headEnd/>
            <a:tailEnd/>
          </a:ln>
        </p:spPr>
      </p:pic>
      <p:sp>
        <p:nvSpPr>
          <p:cNvPr id="10" name="Textfeld 9"/>
          <p:cNvSpPr txBox="1"/>
          <p:nvPr/>
        </p:nvSpPr>
        <p:spPr>
          <a:xfrm>
            <a:off x="10929670" y="3890513"/>
            <a:ext cx="869149" cy="338554"/>
          </a:xfrm>
          <a:prstGeom prst="rect">
            <a:avLst/>
          </a:prstGeom>
          <a:solidFill>
            <a:srgbClr val="FFFFFF"/>
          </a:solidFill>
        </p:spPr>
        <p:txBody>
          <a:bodyPr wrap="none" rtlCol="0">
            <a:spAutoFit/>
          </a:bodyPr>
          <a:lstStyle/>
          <a:p>
            <a:r>
              <a:rPr lang="de-AT" sz="1600" dirty="0" err="1">
                <a:solidFill>
                  <a:schemeClr val="bg1">
                    <a:lumMod val="10000"/>
                  </a:schemeClr>
                </a:solidFill>
              </a:rPr>
              <a:t>biomass</a:t>
            </a:r>
            <a:endParaRPr lang="de-AT" sz="1600" dirty="0">
              <a:solidFill>
                <a:schemeClr val="bg1">
                  <a:lumMod val="10000"/>
                </a:schemeClr>
              </a:solidFill>
            </a:endParaRPr>
          </a:p>
        </p:txBody>
      </p:sp>
      <p:sp>
        <p:nvSpPr>
          <p:cNvPr id="11" name="Textfeld 10"/>
          <p:cNvSpPr txBox="1"/>
          <p:nvPr/>
        </p:nvSpPr>
        <p:spPr>
          <a:xfrm>
            <a:off x="10952674" y="4258572"/>
            <a:ext cx="1118896" cy="338554"/>
          </a:xfrm>
          <a:prstGeom prst="rect">
            <a:avLst/>
          </a:prstGeom>
          <a:solidFill>
            <a:srgbClr val="FFFFFF"/>
          </a:solidFill>
        </p:spPr>
        <p:txBody>
          <a:bodyPr wrap="none" rtlCol="0">
            <a:spAutoFit/>
          </a:bodyPr>
          <a:lstStyle/>
          <a:p>
            <a:r>
              <a:rPr lang="de-AT" sz="1600" dirty="0">
                <a:solidFill>
                  <a:schemeClr val="bg1">
                    <a:lumMod val="10000"/>
                  </a:schemeClr>
                </a:solidFill>
              </a:rPr>
              <a:t>Natural gas</a:t>
            </a:r>
          </a:p>
        </p:txBody>
      </p:sp>
      <p:sp>
        <p:nvSpPr>
          <p:cNvPr id="12" name="Textfeld 11"/>
          <p:cNvSpPr txBox="1"/>
          <p:nvPr/>
        </p:nvSpPr>
        <p:spPr>
          <a:xfrm>
            <a:off x="10958424" y="4618004"/>
            <a:ext cx="844718" cy="338554"/>
          </a:xfrm>
          <a:prstGeom prst="rect">
            <a:avLst/>
          </a:prstGeom>
          <a:solidFill>
            <a:srgbClr val="FFFFFF"/>
          </a:solidFill>
        </p:spPr>
        <p:txBody>
          <a:bodyPr wrap="none" rtlCol="0">
            <a:spAutoFit/>
          </a:bodyPr>
          <a:lstStyle/>
          <a:p>
            <a:r>
              <a:rPr lang="de-AT" sz="1600" dirty="0" err="1">
                <a:solidFill>
                  <a:schemeClr val="bg1">
                    <a:lumMod val="10000"/>
                  </a:schemeClr>
                </a:solidFill>
              </a:rPr>
              <a:t>Waste</a:t>
            </a:r>
            <a:r>
              <a:rPr lang="de-AT" sz="1600" dirty="0">
                <a:solidFill>
                  <a:schemeClr val="bg1">
                    <a:lumMod val="10000"/>
                  </a:schemeClr>
                </a:solidFill>
              </a:rPr>
              <a:t>   </a:t>
            </a:r>
          </a:p>
        </p:txBody>
      </p:sp>
      <p:sp>
        <p:nvSpPr>
          <p:cNvPr id="13" name="Textfeld 12"/>
          <p:cNvSpPr txBox="1"/>
          <p:nvPr/>
        </p:nvSpPr>
        <p:spPr>
          <a:xfrm>
            <a:off x="10946921" y="4986061"/>
            <a:ext cx="877163" cy="338554"/>
          </a:xfrm>
          <a:prstGeom prst="rect">
            <a:avLst/>
          </a:prstGeom>
          <a:solidFill>
            <a:srgbClr val="FFFFFF"/>
          </a:solidFill>
        </p:spPr>
        <p:txBody>
          <a:bodyPr wrap="none" rtlCol="0">
            <a:spAutoFit/>
          </a:bodyPr>
          <a:lstStyle/>
          <a:p>
            <a:r>
              <a:rPr lang="de-AT" sz="1600" dirty="0">
                <a:solidFill>
                  <a:schemeClr val="bg1">
                    <a:lumMod val="10000"/>
                  </a:schemeClr>
                </a:solidFill>
              </a:rPr>
              <a:t>Fuel </a:t>
            </a:r>
            <a:r>
              <a:rPr lang="de-AT" sz="1600" dirty="0" err="1">
                <a:solidFill>
                  <a:schemeClr val="bg1">
                    <a:lumMod val="10000"/>
                  </a:schemeClr>
                </a:solidFill>
              </a:rPr>
              <a:t>oil</a:t>
            </a:r>
            <a:r>
              <a:rPr lang="de-AT" sz="1600" dirty="0">
                <a:solidFill>
                  <a:schemeClr val="bg1">
                    <a:lumMod val="10000"/>
                  </a:schemeClr>
                </a:solidFill>
              </a:rPr>
              <a:t>  </a:t>
            </a:r>
          </a:p>
        </p:txBody>
      </p:sp>
      <p:sp>
        <p:nvSpPr>
          <p:cNvPr id="14" name="Textfeld 13"/>
          <p:cNvSpPr txBox="1"/>
          <p:nvPr/>
        </p:nvSpPr>
        <p:spPr>
          <a:xfrm>
            <a:off x="10969925" y="5354122"/>
            <a:ext cx="522772" cy="338554"/>
          </a:xfrm>
          <a:prstGeom prst="rect">
            <a:avLst/>
          </a:prstGeom>
          <a:solidFill>
            <a:srgbClr val="FFFFFF"/>
          </a:solidFill>
        </p:spPr>
        <p:txBody>
          <a:bodyPr wrap="none" rtlCol="0">
            <a:spAutoFit/>
          </a:bodyPr>
          <a:lstStyle/>
          <a:p>
            <a:r>
              <a:rPr lang="de-AT" sz="1600" dirty="0" err="1">
                <a:solidFill>
                  <a:schemeClr val="bg1">
                    <a:lumMod val="10000"/>
                  </a:schemeClr>
                </a:solidFill>
              </a:rPr>
              <a:t>coal</a:t>
            </a:r>
            <a:endParaRPr lang="de-AT" sz="1600" dirty="0">
              <a:solidFill>
                <a:schemeClr val="bg1">
                  <a:lumMod val="10000"/>
                </a:schemeClr>
              </a:solidFill>
            </a:endParaRPr>
          </a:p>
        </p:txBody>
      </p:sp>
      <p:sp>
        <p:nvSpPr>
          <p:cNvPr id="15" name="Textfeld 14"/>
          <p:cNvSpPr txBox="1"/>
          <p:nvPr/>
        </p:nvSpPr>
        <p:spPr>
          <a:xfrm>
            <a:off x="9405668" y="6006855"/>
            <a:ext cx="2082493" cy="338554"/>
          </a:xfrm>
          <a:prstGeom prst="rect">
            <a:avLst/>
          </a:prstGeom>
          <a:solidFill>
            <a:srgbClr val="FFFFFF"/>
          </a:solidFill>
        </p:spPr>
        <p:txBody>
          <a:bodyPr wrap="none" rtlCol="0">
            <a:spAutoFit/>
          </a:bodyPr>
          <a:lstStyle/>
          <a:p>
            <a:r>
              <a:rPr lang="de-AT" sz="1600" dirty="0">
                <a:solidFill>
                  <a:schemeClr val="bg1">
                    <a:lumMod val="10000"/>
                  </a:schemeClr>
                </a:solidFill>
              </a:rPr>
              <a:t>Source: </a:t>
            </a:r>
            <a:r>
              <a:rPr lang="de-AT" sz="1600" dirty="0" err="1">
                <a:solidFill>
                  <a:schemeClr val="bg1">
                    <a:lumMod val="10000"/>
                  </a:schemeClr>
                </a:solidFill>
              </a:rPr>
              <a:t>Statisik</a:t>
            </a:r>
            <a:r>
              <a:rPr lang="de-AT" sz="1600" dirty="0">
                <a:solidFill>
                  <a:schemeClr val="bg1">
                    <a:lumMod val="10000"/>
                  </a:schemeClr>
                </a:solidFill>
              </a:rPr>
              <a:t> Austria</a:t>
            </a:r>
          </a:p>
        </p:txBody>
      </p:sp>
      <p:sp>
        <p:nvSpPr>
          <p:cNvPr id="16" name="Textfeld 15"/>
          <p:cNvSpPr txBox="1"/>
          <p:nvPr/>
        </p:nvSpPr>
        <p:spPr>
          <a:xfrm>
            <a:off x="7263442" y="1207693"/>
            <a:ext cx="2907399" cy="400110"/>
          </a:xfrm>
          <a:prstGeom prst="rect">
            <a:avLst/>
          </a:prstGeom>
          <a:solidFill>
            <a:srgbClr val="FFFFFF"/>
          </a:solidFill>
        </p:spPr>
        <p:txBody>
          <a:bodyPr wrap="none" rtlCol="0">
            <a:spAutoFit/>
          </a:bodyPr>
          <a:lstStyle/>
          <a:p>
            <a:r>
              <a:rPr lang="de-AT" sz="2000" dirty="0">
                <a:solidFill>
                  <a:schemeClr val="bg1">
                    <a:lumMod val="10000"/>
                  </a:schemeClr>
                </a:solidFill>
              </a:rPr>
              <a:t>Energy mix </a:t>
            </a:r>
            <a:r>
              <a:rPr lang="de-AT" sz="2000" dirty="0" err="1">
                <a:solidFill>
                  <a:schemeClr val="bg1">
                    <a:lumMod val="10000"/>
                  </a:schemeClr>
                </a:solidFill>
              </a:rPr>
              <a:t>of</a:t>
            </a:r>
            <a:r>
              <a:rPr lang="de-AT" sz="2000" dirty="0">
                <a:solidFill>
                  <a:schemeClr val="bg1">
                    <a:lumMod val="10000"/>
                  </a:schemeClr>
                </a:solidFill>
              </a:rPr>
              <a:t> </a:t>
            </a:r>
            <a:r>
              <a:rPr lang="de-AT" sz="2000" dirty="0" err="1">
                <a:solidFill>
                  <a:schemeClr val="bg1">
                    <a:lumMod val="10000"/>
                  </a:schemeClr>
                </a:solidFill>
              </a:rPr>
              <a:t>district</a:t>
            </a:r>
            <a:r>
              <a:rPr lang="de-AT" sz="2000" dirty="0">
                <a:solidFill>
                  <a:schemeClr val="bg1">
                    <a:lumMod val="10000"/>
                  </a:schemeClr>
                </a:solidFill>
              </a:rPr>
              <a:t> </a:t>
            </a:r>
            <a:r>
              <a:rPr lang="de-AT" sz="2000" dirty="0" err="1">
                <a:solidFill>
                  <a:schemeClr val="bg1">
                    <a:lumMod val="10000"/>
                  </a:schemeClr>
                </a:solidFill>
              </a:rPr>
              <a:t>heat</a:t>
            </a:r>
            <a:endParaRPr lang="de-AT" sz="2000" dirty="0">
              <a:solidFill>
                <a:schemeClr val="bg1">
                  <a:lumMod val="10000"/>
                </a:schemeClr>
              </a:solidFill>
            </a:endParaRPr>
          </a:p>
        </p:txBody>
      </p:sp>
    </p:spTree>
    <p:extLst>
      <p:ext uri="{BB962C8B-B14F-4D97-AF65-F5344CB8AC3E}">
        <p14:creationId xmlns:p14="http://schemas.microsoft.com/office/powerpoint/2010/main" val="339226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3542-A191-4F69-B93F-27BC78DC19E9}"/>
              </a:ext>
            </a:extLst>
          </p:cNvPr>
          <p:cNvSpPr>
            <a:spLocks noGrp="1"/>
          </p:cNvSpPr>
          <p:nvPr>
            <p:ph type="title"/>
          </p:nvPr>
        </p:nvSpPr>
        <p:spPr>
          <a:xfrm>
            <a:off x="486753" y="33090"/>
            <a:ext cx="11426325" cy="930043"/>
          </a:xfrm>
        </p:spPr>
        <p:txBody>
          <a:bodyPr/>
          <a:lstStyle/>
          <a:p>
            <a:r>
              <a:rPr lang="sv-SE" dirty="0"/>
              <a:t>Country context						DHC Network in Austria</a:t>
            </a:r>
          </a:p>
        </p:txBody>
      </p:sp>
      <p:sp>
        <p:nvSpPr>
          <p:cNvPr id="3" name="Date Placeholder 2">
            <a:extLst>
              <a:ext uri="{FF2B5EF4-FFF2-40B4-BE49-F238E27FC236}">
                <a16:creationId xmlns:a16="http://schemas.microsoft.com/office/drawing/2014/main" id="{873ECFC9-50F4-471E-A46E-18BFCD872238}"/>
              </a:ext>
            </a:extLst>
          </p:cNvPr>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ooter Placeholder 3">
            <a:extLst>
              <a:ext uri="{FF2B5EF4-FFF2-40B4-BE49-F238E27FC236}">
                <a16:creationId xmlns:a16="http://schemas.microsoft.com/office/drawing/2014/main" id="{6CD3F41D-D606-413E-B72C-DDD05A7CD74A}"/>
              </a:ext>
            </a:extLst>
          </p:cNvPr>
          <p:cNvSpPr>
            <a:spLocks noGrp="1"/>
          </p:cNvSpPr>
          <p:nvPr>
            <p:ph type="ftr" sz="quarter" idx="3"/>
          </p:nvPr>
        </p:nvSpPr>
        <p:spPr/>
        <p:txBody>
          <a:bodyPr/>
          <a:lstStyle/>
          <a:p>
            <a:endParaRPr lang="de-DE" dirty="0"/>
          </a:p>
        </p:txBody>
      </p:sp>
      <p:sp>
        <p:nvSpPr>
          <p:cNvPr id="6" name="Slide Number Placeholder 5">
            <a:extLst>
              <a:ext uri="{FF2B5EF4-FFF2-40B4-BE49-F238E27FC236}">
                <a16:creationId xmlns:a16="http://schemas.microsoft.com/office/drawing/2014/main" id="{F3D80457-0EB7-4DB6-A8DD-8614CACA2472}"/>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3</a:t>
            </a:fld>
            <a:endParaRPr lang="de-DE" dirty="0"/>
          </a:p>
        </p:txBody>
      </p:sp>
      <p:sp>
        <p:nvSpPr>
          <p:cNvPr id="29" name="Textfeld 28">
            <a:extLst>
              <a:ext uri="{FF2B5EF4-FFF2-40B4-BE49-F238E27FC236}">
                <a16:creationId xmlns:a16="http://schemas.microsoft.com/office/drawing/2014/main" id="{981FDD02-6BB6-4A83-8D85-36909B657148}"/>
              </a:ext>
            </a:extLst>
          </p:cNvPr>
          <p:cNvSpPr txBox="1"/>
          <p:nvPr/>
        </p:nvSpPr>
        <p:spPr>
          <a:xfrm>
            <a:off x="375413" y="5553761"/>
            <a:ext cx="11325213" cy="646331"/>
          </a:xfrm>
          <a:prstGeom prst="rect">
            <a:avLst/>
          </a:prstGeom>
          <a:noFill/>
        </p:spPr>
        <p:txBody>
          <a:bodyPr wrap="square" rtlCol="0">
            <a:spAutoFit/>
          </a:bodyPr>
          <a:lstStyle/>
          <a:p>
            <a:r>
              <a:rPr lang="de-AT" dirty="0">
                <a:solidFill>
                  <a:schemeClr val="tx2"/>
                </a:solidFill>
              </a:rPr>
              <a:t>In Austria, </a:t>
            </a:r>
            <a:r>
              <a:rPr lang="de-AT" dirty="0" err="1">
                <a:solidFill>
                  <a:schemeClr val="tx2"/>
                </a:solidFill>
              </a:rPr>
              <a:t>more</a:t>
            </a:r>
            <a:r>
              <a:rPr lang="de-AT" dirty="0">
                <a:solidFill>
                  <a:schemeClr val="tx2"/>
                </a:solidFill>
              </a:rPr>
              <a:t> </a:t>
            </a:r>
            <a:r>
              <a:rPr lang="de-AT" dirty="0" err="1">
                <a:solidFill>
                  <a:schemeClr val="tx2"/>
                </a:solidFill>
              </a:rPr>
              <a:t>that</a:t>
            </a:r>
            <a:r>
              <a:rPr lang="de-AT" dirty="0">
                <a:solidFill>
                  <a:schemeClr val="tx2"/>
                </a:solidFill>
              </a:rPr>
              <a:t> 2.000 </a:t>
            </a:r>
            <a:r>
              <a:rPr lang="de-AT" dirty="0" err="1">
                <a:solidFill>
                  <a:schemeClr val="tx2"/>
                </a:solidFill>
              </a:rPr>
              <a:t>heat</a:t>
            </a:r>
            <a:r>
              <a:rPr lang="de-AT" dirty="0">
                <a:solidFill>
                  <a:schemeClr val="tx2"/>
                </a:solidFill>
              </a:rPr>
              <a:t> </a:t>
            </a:r>
            <a:r>
              <a:rPr lang="de-AT" dirty="0" err="1">
                <a:solidFill>
                  <a:schemeClr val="tx2"/>
                </a:solidFill>
              </a:rPr>
              <a:t>networks</a:t>
            </a:r>
            <a:r>
              <a:rPr lang="de-AT" dirty="0">
                <a:solidFill>
                  <a:schemeClr val="tx2"/>
                </a:solidFill>
              </a:rPr>
              <a:t> </a:t>
            </a:r>
            <a:r>
              <a:rPr lang="de-AT" dirty="0" err="1">
                <a:solidFill>
                  <a:schemeClr val="tx2"/>
                </a:solidFill>
              </a:rPr>
              <a:t>are</a:t>
            </a:r>
            <a:r>
              <a:rPr lang="de-AT" dirty="0">
                <a:solidFill>
                  <a:schemeClr val="tx2"/>
                </a:solidFill>
              </a:rPr>
              <a:t> </a:t>
            </a:r>
            <a:r>
              <a:rPr lang="de-AT" dirty="0" err="1">
                <a:solidFill>
                  <a:schemeClr val="tx2"/>
                </a:solidFill>
              </a:rPr>
              <a:t>existing</a:t>
            </a:r>
            <a:r>
              <a:rPr lang="de-AT" dirty="0">
                <a:solidFill>
                  <a:schemeClr val="tx2"/>
                </a:solidFill>
              </a:rPr>
              <a:t> (</a:t>
            </a:r>
            <a:r>
              <a:rPr lang="de-AT" dirty="0" err="1">
                <a:solidFill>
                  <a:schemeClr val="tx2"/>
                </a:solidFill>
              </a:rPr>
              <a:t>among</a:t>
            </a:r>
            <a:r>
              <a:rPr lang="de-AT" dirty="0">
                <a:solidFill>
                  <a:schemeClr val="tx2"/>
                </a:solidFill>
              </a:rPr>
              <a:t> </a:t>
            </a:r>
            <a:r>
              <a:rPr lang="de-AT" dirty="0" err="1">
                <a:solidFill>
                  <a:schemeClr val="tx2"/>
                </a:solidFill>
              </a:rPr>
              <a:t>them</a:t>
            </a:r>
            <a:r>
              <a:rPr lang="de-AT" dirty="0">
                <a:solidFill>
                  <a:schemeClr val="tx2"/>
                </a:solidFill>
              </a:rPr>
              <a:t> a large </a:t>
            </a:r>
            <a:r>
              <a:rPr lang="de-AT" dirty="0" err="1">
                <a:solidFill>
                  <a:schemeClr val="tx2"/>
                </a:solidFill>
              </a:rPr>
              <a:t>number</a:t>
            </a:r>
            <a:r>
              <a:rPr lang="de-AT" dirty="0">
                <a:solidFill>
                  <a:schemeClr val="tx2"/>
                </a:solidFill>
              </a:rPr>
              <a:t> of </a:t>
            </a:r>
            <a:r>
              <a:rPr lang="de-AT" dirty="0" err="1">
                <a:solidFill>
                  <a:schemeClr val="tx2"/>
                </a:solidFill>
              </a:rPr>
              <a:t>smal</a:t>
            </a:r>
            <a:r>
              <a:rPr lang="de-AT" dirty="0">
                <a:solidFill>
                  <a:schemeClr val="tx2"/>
                </a:solidFill>
              </a:rPr>
              <a:t> </a:t>
            </a:r>
            <a:r>
              <a:rPr lang="de-AT" dirty="0" err="1">
                <a:solidFill>
                  <a:schemeClr val="tx2"/>
                </a:solidFill>
              </a:rPr>
              <a:t>biomass</a:t>
            </a:r>
            <a:r>
              <a:rPr lang="de-AT" dirty="0">
                <a:solidFill>
                  <a:schemeClr val="tx2"/>
                </a:solidFill>
              </a:rPr>
              <a:t> </a:t>
            </a:r>
            <a:r>
              <a:rPr lang="de-AT" dirty="0" err="1">
                <a:solidFill>
                  <a:schemeClr val="tx2"/>
                </a:solidFill>
              </a:rPr>
              <a:t>networks</a:t>
            </a:r>
            <a:r>
              <a:rPr lang="de-AT" dirty="0">
                <a:solidFill>
                  <a:schemeClr val="tx2"/>
                </a:solidFill>
              </a:rPr>
              <a:t>, </a:t>
            </a:r>
            <a:r>
              <a:rPr lang="de-AT" dirty="0" err="1">
                <a:solidFill>
                  <a:schemeClr val="tx2"/>
                </a:solidFill>
              </a:rPr>
              <a:t>district</a:t>
            </a:r>
            <a:r>
              <a:rPr lang="de-AT" dirty="0">
                <a:solidFill>
                  <a:schemeClr val="tx2"/>
                </a:solidFill>
              </a:rPr>
              <a:t> </a:t>
            </a:r>
            <a:r>
              <a:rPr lang="de-AT" dirty="0" err="1">
                <a:solidFill>
                  <a:schemeClr val="tx2"/>
                </a:solidFill>
              </a:rPr>
              <a:t>cooling</a:t>
            </a:r>
            <a:r>
              <a:rPr lang="de-AT" dirty="0">
                <a:solidFill>
                  <a:schemeClr val="tx2"/>
                </a:solidFill>
              </a:rPr>
              <a:t> </a:t>
            </a:r>
            <a:r>
              <a:rPr lang="de-AT" dirty="0" err="1">
                <a:solidFill>
                  <a:schemeClr val="tx2"/>
                </a:solidFill>
              </a:rPr>
              <a:t>has</a:t>
            </a:r>
            <a:r>
              <a:rPr lang="de-AT" dirty="0">
                <a:solidFill>
                  <a:schemeClr val="tx2"/>
                </a:solidFill>
              </a:rPr>
              <a:t> </a:t>
            </a:r>
            <a:r>
              <a:rPr lang="de-AT" dirty="0" err="1">
                <a:solidFill>
                  <a:schemeClr val="tx2"/>
                </a:solidFill>
              </a:rPr>
              <a:t>only</a:t>
            </a:r>
            <a:r>
              <a:rPr lang="de-AT" dirty="0">
                <a:solidFill>
                  <a:schemeClr val="tx2"/>
                </a:solidFill>
              </a:rPr>
              <a:t> a minor </a:t>
            </a:r>
            <a:r>
              <a:rPr lang="de-AT" dirty="0" err="1">
                <a:solidFill>
                  <a:schemeClr val="tx2"/>
                </a:solidFill>
              </a:rPr>
              <a:t>role</a:t>
            </a:r>
            <a:r>
              <a:rPr lang="de-AT" dirty="0">
                <a:solidFill>
                  <a:schemeClr val="tx2"/>
                </a:solidFill>
              </a:rPr>
              <a:t> limited </a:t>
            </a:r>
            <a:r>
              <a:rPr lang="de-AT" dirty="0" err="1">
                <a:solidFill>
                  <a:schemeClr val="tx2"/>
                </a:solidFill>
              </a:rPr>
              <a:t>to</a:t>
            </a:r>
            <a:r>
              <a:rPr lang="de-AT" dirty="0">
                <a:solidFill>
                  <a:schemeClr val="tx2"/>
                </a:solidFill>
              </a:rPr>
              <a:t> </a:t>
            </a:r>
            <a:r>
              <a:rPr lang="de-AT" dirty="0" err="1">
                <a:solidFill>
                  <a:schemeClr val="tx2"/>
                </a:solidFill>
              </a:rPr>
              <a:t>some</a:t>
            </a:r>
            <a:r>
              <a:rPr lang="de-AT" dirty="0">
                <a:solidFill>
                  <a:schemeClr val="tx2"/>
                </a:solidFill>
              </a:rPr>
              <a:t> </a:t>
            </a:r>
            <a:r>
              <a:rPr lang="de-AT" dirty="0" err="1">
                <a:solidFill>
                  <a:schemeClr val="tx2"/>
                </a:solidFill>
              </a:rPr>
              <a:t>cities</a:t>
            </a:r>
            <a:r>
              <a:rPr lang="de-AT" dirty="0">
                <a:solidFill>
                  <a:schemeClr val="tx2"/>
                </a:solidFill>
              </a:rPr>
              <a:t>. </a:t>
            </a:r>
          </a:p>
        </p:txBody>
      </p:sp>
      <p:pic>
        <p:nvPicPr>
          <p:cNvPr id="30" name="Grafik 29">
            <a:extLst>
              <a:ext uri="{FF2B5EF4-FFF2-40B4-BE49-F238E27FC236}">
                <a16:creationId xmlns:a16="http://schemas.microsoft.com/office/drawing/2014/main" id="{FD7A49E0-F3A3-4500-A18B-B695027BC7F6}"/>
              </a:ext>
            </a:extLst>
          </p:cNvPr>
          <p:cNvPicPr>
            <a:picLocks noChangeAspect="1"/>
          </p:cNvPicPr>
          <p:nvPr/>
        </p:nvPicPr>
        <p:blipFill>
          <a:blip r:embed="rId2"/>
          <a:stretch>
            <a:fillRect/>
          </a:stretch>
        </p:blipFill>
        <p:spPr>
          <a:xfrm>
            <a:off x="1932071" y="1319601"/>
            <a:ext cx="8327858" cy="4218798"/>
          </a:xfrm>
          <a:prstGeom prst="rect">
            <a:avLst/>
          </a:prstGeom>
        </p:spPr>
      </p:pic>
      <p:sp>
        <p:nvSpPr>
          <p:cNvPr id="34" name="Stern mit 5 Zacken 7">
            <a:extLst>
              <a:ext uri="{FF2B5EF4-FFF2-40B4-BE49-F238E27FC236}">
                <a16:creationId xmlns:a16="http://schemas.microsoft.com/office/drawing/2014/main" id="{FAA2D593-82F7-4B99-8490-067996EAC468}"/>
              </a:ext>
            </a:extLst>
          </p:cNvPr>
          <p:cNvSpPr/>
          <p:nvPr/>
        </p:nvSpPr>
        <p:spPr bwMode="auto">
          <a:xfrm>
            <a:off x="9216691" y="2440764"/>
            <a:ext cx="197849" cy="194611"/>
          </a:xfrm>
          <a:prstGeom prst="star5">
            <a:avLst/>
          </a:prstGeom>
          <a:solidFill>
            <a:srgbClr val="00B0F0"/>
          </a:solidFill>
          <a:ln w="12700" cap="flat" cmpd="sng" algn="ctr">
            <a:solidFill>
              <a:schemeClr val="bg1"/>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algn="r" defTabSz="1015990" eaLnBrk="0" hangingPunct="0"/>
            <a:endParaRPr lang="de-AT" sz="1111">
              <a:solidFill>
                <a:srgbClr val="666369"/>
              </a:solidFill>
              <a:latin typeface="Arial" pitchFamily="-65" charset="0"/>
              <a:ea typeface="ＭＳ Ｐゴシック" pitchFamily="-65" charset="-128"/>
              <a:cs typeface="ＭＳ Ｐゴシック" pitchFamily="-65" charset="-128"/>
            </a:endParaRPr>
          </a:p>
        </p:txBody>
      </p:sp>
      <p:sp>
        <p:nvSpPr>
          <p:cNvPr id="35" name="Stern mit 5 Zacken 8">
            <a:extLst>
              <a:ext uri="{FF2B5EF4-FFF2-40B4-BE49-F238E27FC236}">
                <a16:creationId xmlns:a16="http://schemas.microsoft.com/office/drawing/2014/main" id="{94FFE710-165B-4F7E-97A5-2676EEAD3AEA}"/>
              </a:ext>
            </a:extLst>
          </p:cNvPr>
          <p:cNvSpPr/>
          <p:nvPr/>
        </p:nvSpPr>
        <p:spPr bwMode="auto">
          <a:xfrm>
            <a:off x="8446117" y="2485224"/>
            <a:ext cx="197849" cy="194611"/>
          </a:xfrm>
          <a:prstGeom prst="star5">
            <a:avLst/>
          </a:prstGeom>
          <a:solidFill>
            <a:srgbClr val="00B0F0"/>
          </a:solidFill>
          <a:ln w="12700" cap="flat" cmpd="sng" algn="ctr">
            <a:solidFill>
              <a:schemeClr val="bg1"/>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algn="r" defTabSz="1015990" eaLnBrk="0" hangingPunct="0"/>
            <a:endParaRPr lang="de-AT" sz="1111">
              <a:solidFill>
                <a:srgbClr val="666369"/>
              </a:solidFill>
              <a:latin typeface="Arial" pitchFamily="-65" charset="0"/>
              <a:ea typeface="ＭＳ Ｐゴシック" pitchFamily="-65" charset="-128"/>
              <a:cs typeface="ＭＳ Ｐゴシック" pitchFamily="-65" charset="-128"/>
            </a:endParaRPr>
          </a:p>
        </p:txBody>
      </p:sp>
      <p:sp>
        <p:nvSpPr>
          <p:cNvPr id="36" name="Stern mit 5 Zacken 9">
            <a:extLst>
              <a:ext uri="{FF2B5EF4-FFF2-40B4-BE49-F238E27FC236}">
                <a16:creationId xmlns:a16="http://schemas.microsoft.com/office/drawing/2014/main" id="{7DEAF869-278E-4A66-99F1-B6FAB4ED84BA}"/>
              </a:ext>
            </a:extLst>
          </p:cNvPr>
          <p:cNvSpPr/>
          <p:nvPr/>
        </p:nvSpPr>
        <p:spPr bwMode="auto">
          <a:xfrm>
            <a:off x="9133588" y="2648885"/>
            <a:ext cx="197849" cy="194611"/>
          </a:xfrm>
          <a:prstGeom prst="star5">
            <a:avLst/>
          </a:prstGeom>
          <a:solidFill>
            <a:srgbClr val="00B0F0"/>
          </a:solidFill>
          <a:ln w="12700" cap="flat" cmpd="sng" algn="ctr">
            <a:solidFill>
              <a:schemeClr val="bg1"/>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algn="r" defTabSz="1015990" eaLnBrk="0" hangingPunct="0"/>
            <a:endParaRPr lang="de-AT" sz="1111">
              <a:solidFill>
                <a:srgbClr val="666369"/>
              </a:solidFill>
              <a:latin typeface="Arial" pitchFamily="-65" charset="0"/>
              <a:ea typeface="ＭＳ Ｐゴシック" pitchFamily="-65" charset="-128"/>
              <a:cs typeface="ＭＳ Ｐゴシック" pitchFamily="-65" charset="-128"/>
            </a:endParaRPr>
          </a:p>
        </p:txBody>
      </p:sp>
      <p:sp>
        <p:nvSpPr>
          <p:cNvPr id="37" name="Stern mit 5 Zacken 10">
            <a:extLst>
              <a:ext uri="{FF2B5EF4-FFF2-40B4-BE49-F238E27FC236}">
                <a16:creationId xmlns:a16="http://schemas.microsoft.com/office/drawing/2014/main" id="{2C1E7638-24C2-4C70-AA30-5F3643BD3AAB}"/>
              </a:ext>
            </a:extLst>
          </p:cNvPr>
          <p:cNvSpPr/>
          <p:nvPr/>
        </p:nvSpPr>
        <p:spPr bwMode="auto">
          <a:xfrm>
            <a:off x="7021128" y="2292267"/>
            <a:ext cx="197849" cy="194611"/>
          </a:xfrm>
          <a:prstGeom prst="star5">
            <a:avLst/>
          </a:prstGeom>
          <a:solidFill>
            <a:srgbClr val="00B0F0"/>
          </a:solidFill>
          <a:ln w="12700" cap="flat" cmpd="sng" algn="ctr">
            <a:solidFill>
              <a:schemeClr val="bg1"/>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algn="r" defTabSz="1015990" eaLnBrk="0" hangingPunct="0"/>
            <a:endParaRPr lang="de-AT" sz="1111">
              <a:solidFill>
                <a:srgbClr val="666369"/>
              </a:solidFill>
              <a:latin typeface="Arial" pitchFamily="-65" charset="0"/>
              <a:ea typeface="ＭＳ Ｐゴシック" pitchFamily="-65" charset="-128"/>
              <a:cs typeface="ＭＳ Ｐゴシック" pitchFamily="-65" charset="-128"/>
            </a:endParaRPr>
          </a:p>
        </p:txBody>
      </p:sp>
      <p:sp>
        <p:nvSpPr>
          <p:cNvPr id="38" name="Stern mit 5 Zacken 11">
            <a:extLst>
              <a:ext uri="{FF2B5EF4-FFF2-40B4-BE49-F238E27FC236}">
                <a16:creationId xmlns:a16="http://schemas.microsoft.com/office/drawing/2014/main" id="{9ADAEAB9-0C1E-4518-8EA6-AF7294E15395}"/>
              </a:ext>
            </a:extLst>
          </p:cNvPr>
          <p:cNvSpPr/>
          <p:nvPr/>
        </p:nvSpPr>
        <p:spPr bwMode="auto">
          <a:xfrm>
            <a:off x="1932071" y="2406640"/>
            <a:ext cx="197849" cy="194611"/>
          </a:xfrm>
          <a:prstGeom prst="star5">
            <a:avLst/>
          </a:prstGeom>
          <a:solidFill>
            <a:srgbClr val="00B0F0"/>
          </a:solidFill>
          <a:ln w="12700" cap="flat" cmpd="sng" algn="ctr">
            <a:solidFill>
              <a:schemeClr val="bg1"/>
            </a:solid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algn="r" defTabSz="1015990" eaLnBrk="0" hangingPunct="0"/>
            <a:endParaRPr lang="de-AT" sz="1111">
              <a:solidFill>
                <a:srgbClr val="666369"/>
              </a:solidFill>
              <a:latin typeface="Arial" pitchFamily="-65" charset="0"/>
              <a:ea typeface="ＭＳ Ｐゴシック" pitchFamily="-65" charset="-128"/>
              <a:cs typeface="ＭＳ Ｐゴシック" pitchFamily="-65" charset="-128"/>
            </a:endParaRPr>
          </a:p>
        </p:txBody>
      </p:sp>
      <p:sp>
        <p:nvSpPr>
          <p:cNvPr id="39" name="Textfeld 38">
            <a:extLst>
              <a:ext uri="{FF2B5EF4-FFF2-40B4-BE49-F238E27FC236}">
                <a16:creationId xmlns:a16="http://schemas.microsoft.com/office/drawing/2014/main" id="{2F628CEC-9D8A-43B1-9412-6069B209A166}"/>
              </a:ext>
            </a:extLst>
          </p:cNvPr>
          <p:cNvSpPr txBox="1"/>
          <p:nvPr/>
        </p:nvSpPr>
        <p:spPr>
          <a:xfrm>
            <a:off x="2202472" y="1621224"/>
            <a:ext cx="3320708" cy="323165"/>
          </a:xfrm>
          <a:prstGeom prst="rect">
            <a:avLst/>
          </a:prstGeom>
          <a:solidFill>
            <a:schemeClr val="bg1"/>
          </a:solidFill>
        </p:spPr>
        <p:txBody>
          <a:bodyPr wrap="square" rtlCol="0">
            <a:spAutoFit/>
          </a:bodyPr>
          <a:lstStyle/>
          <a:p>
            <a:pPr algn="l"/>
            <a:r>
              <a:rPr lang="de-AT" sz="1500" b="1" dirty="0">
                <a:solidFill>
                  <a:schemeClr val="tx2"/>
                </a:solidFill>
              </a:rPr>
              <a:t>Location DH </a:t>
            </a:r>
            <a:r>
              <a:rPr lang="de-AT" sz="1500" b="1" dirty="0" err="1">
                <a:solidFill>
                  <a:schemeClr val="tx2"/>
                </a:solidFill>
              </a:rPr>
              <a:t>companies</a:t>
            </a:r>
            <a:endParaRPr lang="de-AT" sz="1500" b="1" dirty="0">
              <a:solidFill>
                <a:schemeClr val="tx2"/>
              </a:solidFill>
            </a:endParaRPr>
          </a:p>
        </p:txBody>
      </p:sp>
      <p:sp>
        <p:nvSpPr>
          <p:cNvPr id="40" name="Rechteck 39">
            <a:extLst>
              <a:ext uri="{FF2B5EF4-FFF2-40B4-BE49-F238E27FC236}">
                <a16:creationId xmlns:a16="http://schemas.microsoft.com/office/drawing/2014/main" id="{F887FAC6-8DCA-48F1-A7F1-5B8E93E6379C}"/>
              </a:ext>
            </a:extLst>
          </p:cNvPr>
          <p:cNvSpPr/>
          <p:nvPr/>
        </p:nvSpPr>
        <p:spPr bwMode="auto">
          <a:xfrm>
            <a:off x="2202472" y="2057241"/>
            <a:ext cx="1660353" cy="327022"/>
          </a:xfrm>
          <a:prstGeom prst="rect">
            <a:avLst/>
          </a:prstGeom>
          <a:no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prstTxWarp prst="textNoShape">
              <a:avLst/>
            </a:prstTxWarp>
          </a:bodyPr>
          <a:lstStyle/>
          <a:p>
            <a:pPr algn="r" defTabSz="1015990" eaLnBrk="0" hangingPunct="0"/>
            <a:endParaRPr lang="de-AT" sz="1111">
              <a:solidFill>
                <a:srgbClr val="666369"/>
              </a:solidFill>
              <a:latin typeface="Arial" pitchFamily="-65" charset="0"/>
              <a:ea typeface="ＭＳ Ｐゴシック" pitchFamily="-65" charset="-128"/>
              <a:cs typeface="ＭＳ Ｐゴシック" pitchFamily="-65" charset="-128"/>
            </a:endParaRPr>
          </a:p>
        </p:txBody>
      </p:sp>
      <p:sp>
        <p:nvSpPr>
          <p:cNvPr id="41" name="Textfeld 40">
            <a:extLst>
              <a:ext uri="{FF2B5EF4-FFF2-40B4-BE49-F238E27FC236}">
                <a16:creationId xmlns:a16="http://schemas.microsoft.com/office/drawing/2014/main" id="{C38EAB4D-4A5C-4DFB-9FDC-7DB46B6FC954}"/>
              </a:ext>
            </a:extLst>
          </p:cNvPr>
          <p:cNvSpPr txBox="1"/>
          <p:nvPr/>
        </p:nvSpPr>
        <p:spPr>
          <a:xfrm>
            <a:off x="2202472" y="1903354"/>
            <a:ext cx="3307014" cy="553998"/>
          </a:xfrm>
          <a:prstGeom prst="rect">
            <a:avLst/>
          </a:prstGeom>
          <a:solidFill>
            <a:schemeClr val="bg1"/>
          </a:solidFill>
        </p:spPr>
        <p:txBody>
          <a:bodyPr wrap="square" rtlCol="0">
            <a:spAutoFit/>
          </a:bodyPr>
          <a:lstStyle/>
          <a:p>
            <a:pPr algn="l"/>
            <a:r>
              <a:rPr lang="de-AT" sz="1500" b="1" dirty="0">
                <a:solidFill>
                  <a:schemeClr val="tx2"/>
                </a:solidFill>
              </a:rPr>
              <a:t>Location of multiple DH </a:t>
            </a:r>
            <a:br>
              <a:rPr lang="de-AT" sz="1500" b="1" dirty="0">
                <a:solidFill>
                  <a:schemeClr val="tx2"/>
                </a:solidFill>
              </a:rPr>
            </a:br>
            <a:r>
              <a:rPr lang="de-AT" sz="1500" b="1" dirty="0" err="1">
                <a:solidFill>
                  <a:schemeClr val="tx2"/>
                </a:solidFill>
              </a:rPr>
              <a:t>companies</a:t>
            </a:r>
            <a:endParaRPr lang="de-AT" sz="1500" b="1" dirty="0">
              <a:solidFill>
                <a:schemeClr val="tx2"/>
              </a:solidFill>
            </a:endParaRPr>
          </a:p>
        </p:txBody>
      </p:sp>
      <p:sp>
        <p:nvSpPr>
          <p:cNvPr id="42" name="Textfeld 41">
            <a:extLst>
              <a:ext uri="{FF2B5EF4-FFF2-40B4-BE49-F238E27FC236}">
                <a16:creationId xmlns:a16="http://schemas.microsoft.com/office/drawing/2014/main" id="{525E8B33-586E-48B5-8534-12CD84671877}"/>
              </a:ext>
            </a:extLst>
          </p:cNvPr>
          <p:cNvSpPr txBox="1"/>
          <p:nvPr/>
        </p:nvSpPr>
        <p:spPr>
          <a:xfrm>
            <a:off x="2190524" y="2420754"/>
            <a:ext cx="1419043" cy="323165"/>
          </a:xfrm>
          <a:prstGeom prst="rect">
            <a:avLst/>
          </a:prstGeom>
          <a:solidFill>
            <a:schemeClr val="bg1"/>
          </a:solidFill>
        </p:spPr>
        <p:txBody>
          <a:bodyPr wrap="none" rtlCol="0">
            <a:spAutoFit/>
          </a:bodyPr>
          <a:lstStyle/>
          <a:p>
            <a:pPr algn="l"/>
            <a:r>
              <a:rPr lang="de-AT" sz="1500" b="1" dirty="0" err="1">
                <a:solidFill>
                  <a:schemeClr val="tx2"/>
                </a:solidFill>
              </a:rPr>
              <a:t>District</a:t>
            </a:r>
            <a:r>
              <a:rPr lang="de-AT" sz="1500" b="1" dirty="0">
                <a:solidFill>
                  <a:schemeClr val="tx2"/>
                </a:solidFill>
              </a:rPr>
              <a:t> </a:t>
            </a:r>
            <a:r>
              <a:rPr lang="de-AT" sz="1500" b="1" dirty="0" err="1">
                <a:solidFill>
                  <a:schemeClr val="tx2"/>
                </a:solidFill>
              </a:rPr>
              <a:t>cooling</a:t>
            </a:r>
            <a:r>
              <a:rPr lang="de-AT" sz="1500" b="1" dirty="0">
                <a:solidFill>
                  <a:schemeClr val="tx2"/>
                </a:solidFill>
              </a:rPr>
              <a:t> </a:t>
            </a:r>
          </a:p>
        </p:txBody>
      </p:sp>
    </p:spTree>
    <p:extLst>
      <p:ext uri="{BB962C8B-B14F-4D97-AF65-F5344CB8AC3E}">
        <p14:creationId xmlns:p14="http://schemas.microsoft.com/office/powerpoint/2010/main" val="326172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Datumsplatzhalter 2"/>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ußzeilenplatzhalter 3"/>
          <p:cNvSpPr>
            <a:spLocks noGrp="1"/>
          </p:cNvSpPr>
          <p:nvPr>
            <p:ph type="ftr" sz="quarter" idx="3"/>
          </p:nvPr>
        </p:nvSpPr>
        <p:spPr/>
        <p:txBody>
          <a:bodyPr/>
          <a:lstStyle/>
          <a:p>
            <a:endParaRPr lang="de-DE" dirty="0"/>
          </a:p>
        </p:txBody>
      </p:sp>
      <p:sp>
        <p:nvSpPr>
          <p:cNvPr id="5" name="Inhaltsplatzhalter 4"/>
          <p:cNvSpPr>
            <a:spLocks noGrp="1"/>
          </p:cNvSpPr>
          <p:nvPr>
            <p:ph sz="half" idx="10"/>
          </p:nvPr>
        </p:nvSpPr>
        <p:spPr/>
        <p:txBody>
          <a:bodyPr/>
          <a:lstStyle/>
          <a:p>
            <a:endParaRPr lang="de-AT" dirty="0"/>
          </a:p>
        </p:txBody>
      </p:sp>
      <p:sp>
        <p:nvSpPr>
          <p:cNvPr id="6" name="Foliennummernplatzhalter 5"/>
          <p:cNvSpPr>
            <a:spLocks noGrp="1"/>
          </p:cNvSpPr>
          <p:nvPr>
            <p:ph type="sldNum" sz="quarter" idx="4"/>
          </p:nvPr>
        </p:nvSpPr>
        <p:spPr/>
        <p:txBody>
          <a:bodyPr/>
          <a:lstStyle/>
          <a:p>
            <a:r>
              <a:rPr lang="de-DE"/>
              <a:t>© 2018 - ERA-NET SMART ENERGY SYSTEMS | </a:t>
            </a:r>
            <a:fld id="{AABDEC84-EF9A-4CAE-9DB7-B30F1ADF071F}" type="slidenum">
              <a:rPr lang="de-DE" smtClean="0"/>
              <a:pPr/>
              <a:t>4</a:t>
            </a:fld>
            <a:endParaRPr lang="de-DE" dirty="0"/>
          </a:p>
        </p:txBody>
      </p:sp>
      <p:pic>
        <p:nvPicPr>
          <p:cNvPr id="2050" name="Picture 2"/>
          <p:cNvPicPr>
            <a:picLocks noChangeAspect="1" noChangeArrowheads="1"/>
          </p:cNvPicPr>
          <p:nvPr/>
        </p:nvPicPr>
        <p:blipFill>
          <a:blip r:embed="rId2" cstate="screen"/>
          <a:srcRect/>
          <a:stretch>
            <a:fillRect/>
          </a:stretch>
        </p:blipFill>
        <p:spPr bwMode="auto">
          <a:xfrm>
            <a:off x="261938" y="142875"/>
            <a:ext cx="11668125" cy="6572250"/>
          </a:xfrm>
          <a:prstGeom prst="rect">
            <a:avLst/>
          </a:prstGeom>
          <a:noFill/>
          <a:ln w="9525">
            <a:noFill/>
            <a:miter lim="800000"/>
            <a:headEnd/>
            <a:tailEnd/>
          </a:ln>
        </p:spPr>
      </p:pic>
      <p:grpSp>
        <p:nvGrpSpPr>
          <p:cNvPr id="8" name="Gruppieren 7">
            <a:extLst>
              <a:ext uri="{FF2B5EF4-FFF2-40B4-BE49-F238E27FC236}">
                <a16:creationId xmlns:a16="http://schemas.microsoft.com/office/drawing/2014/main" id="{E8CF6C63-9425-4656-A1F2-A7E3D84A9C5C}"/>
              </a:ext>
            </a:extLst>
          </p:cNvPr>
          <p:cNvGrpSpPr/>
          <p:nvPr/>
        </p:nvGrpSpPr>
        <p:grpSpPr>
          <a:xfrm>
            <a:off x="257317" y="1295083"/>
            <a:ext cx="4550189" cy="2813594"/>
            <a:chOff x="488950" y="1397001"/>
            <a:chExt cx="3626881" cy="2460725"/>
          </a:xfrm>
        </p:grpSpPr>
        <p:pic>
          <p:nvPicPr>
            <p:cNvPr id="9" name="Grafik 8">
              <a:extLst>
                <a:ext uri="{FF2B5EF4-FFF2-40B4-BE49-F238E27FC236}">
                  <a16:creationId xmlns:a16="http://schemas.microsoft.com/office/drawing/2014/main" id="{43E394D7-2CAA-4CA0-9398-F269651A51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8950" y="1397001"/>
              <a:ext cx="3626881" cy="779670"/>
            </a:xfrm>
            <a:prstGeom prst="rect">
              <a:avLst/>
            </a:prstGeom>
          </p:spPr>
        </p:pic>
        <p:pic>
          <p:nvPicPr>
            <p:cNvPr id="10" name="Grafik 9">
              <a:extLst>
                <a:ext uri="{FF2B5EF4-FFF2-40B4-BE49-F238E27FC236}">
                  <a16:creationId xmlns:a16="http://schemas.microsoft.com/office/drawing/2014/main" id="{48E42014-C96D-46F7-A684-379687BC329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8950" y="2157720"/>
              <a:ext cx="3626881" cy="1700006"/>
            </a:xfrm>
            <a:prstGeom prst="rect">
              <a:avLst/>
            </a:prstGeom>
          </p:spPr>
        </p:pic>
      </p:grpSp>
      <p:sp>
        <p:nvSpPr>
          <p:cNvPr id="13" name="Rechteck 12">
            <a:extLst>
              <a:ext uri="{FF2B5EF4-FFF2-40B4-BE49-F238E27FC236}">
                <a16:creationId xmlns:a16="http://schemas.microsoft.com/office/drawing/2014/main" id="{FE6E7866-7F14-41B6-9675-C1BFEE1A69A2}"/>
              </a:ext>
            </a:extLst>
          </p:cNvPr>
          <p:cNvSpPr/>
          <p:nvPr/>
        </p:nvSpPr>
        <p:spPr>
          <a:xfrm>
            <a:off x="9487553" y="6126479"/>
            <a:ext cx="2316480" cy="461665"/>
          </a:xfrm>
          <a:prstGeom prst="rect">
            <a:avLst/>
          </a:prstGeom>
          <a:solidFill>
            <a:schemeClr val="bg1"/>
          </a:solidFill>
        </p:spPr>
        <p:txBody>
          <a:bodyPr wrap="square">
            <a:spAutoFit/>
          </a:bodyPr>
          <a:lstStyle/>
          <a:p>
            <a:r>
              <a:rPr lang="de-DE" sz="1200" dirty="0">
                <a:solidFill>
                  <a:schemeClr val="bg1"/>
                </a:solidFill>
                <a:hlinkClick r:id="rId5"/>
              </a:rPr>
              <a:t>http://www.biomasseverband.at/publikationen/poster/</a:t>
            </a:r>
            <a:r>
              <a:rPr lang="de-DE" sz="1200" dirty="0">
                <a:solidFill>
                  <a:schemeClr val="bg1"/>
                </a:solidFill>
              </a:rPr>
              <a:t> </a:t>
            </a:r>
          </a:p>
        </p:txBody>
      </p:sp>
      <p:sp>
        <p:nvSpPr>
          <p:cNvPr id="15" name="Textfeld 14">
            <a:extLst>
              <a:ext uri="{FF2B5EF4-FFF2-40B4-BE49-F238E27FC236}">
                <a16:creationId xmlns:a16="http://schemas.microsoft.com/office/drawing/2014/main" id="{874EB19C-0569-475C-9DCE-BD74F4B88858}"/>
              </a:ext>
            </a:extLst>
          </p:cNvPr>
          <p:cNvSpPr txBox="1"/>
          <p:nvPr/>
        </p:nvSpPr>
        <p:spPr>
          <a:xfrm>
            <a:off x="313849" y="4650475"/>
            <a:ext cx="1338915" cy="1869743"/>
          </a:xfrm>
          <a:prstGeom prst="rect">
            <a:avLst/>
          </a:prstGeom>
          <a:solidFill>
            <a:srgbClr val="FFFFFF"/>
          </a:solidFill>
        </p:spPr>
        <p:txBody>
          <a:bodyPr wrap="square" rtlCol="0">
            <a:spAutoFit/>
          </a:bodyPr>
          <a:lstStyle/>
          <a:p>
            <a:r>
              <a:rPr lang="de-DE" sz="1050" dirty="0">
                <a:solidFill>
                  <a:schemeClr val="tx2"/>
                </a:solidFill>
              </a:rPr>
              <a:t>*The </a:t>
            </a:r>
            <a:r>
              <a:rPr lang="de-DE" sz="1050" dirty="0" err="1">
                <a:solidFill>
                  <a:schemeClr val="tx2"/>
                </a:solidFill>
              </a:rPr>
              <a:t>map</a:t>
            </a:r>
            <a:r>
              <a:rPr lang="de-DE" sz="1050" dirty="0">
                <a:solidFill>
                  <a:schemeClr val="tx2"/>
                </a:solidFill>
              </a:rPr>
              <a:t> </a:t>
            </a:r>
            <a:r>
              <a:rPr lang="de-DE" sz="1050" dirty="0" err="1">
                <a:solidFill>
                  <a:schemeClr val="tx2"/>
                </a:solidFill>
              </a:rPr>
              <a:t>shows</a:t>
            </a:r>
            <a:r>
              <a:rPr lang="de-DE" sz="1050" dirty="0">
                <a:solidFill>
                  <a:schemeClr val="tx2"/>
                </a:solidFill>
              </a:rPr>
              <a:t> also </a:t>
            </a:r>
            <a:r>
              <a:rPr lang="en-US" sz="1050" dirty="0">
                <a:solidFill>
                  <a:schemeClr val="tx2"/>
                </a:solidFill>
              </a:rPr>
              <a:t>plumbing and chimney sweeping companies, biofuel plants,</a:t>
            </a:r>
          </a:p>
          <a:p>
            <a:r>
              <a:rPr lang="en-US" sz="1050" dirty="0">
                <a:solidFill>
                  <a:schemeClr val="tx2"/>
                </a:solidFill>
              </a:rPr>
              <a:t>Pellet producers, Research centers, technology manufactures, engineering companies …</a:t>
            </a:r>
            <a:endParaRPr lang="de-DE" sz="1050" dirty="0">
              <a:solidFill>
                <a:schemeClr val="tx2"/>
              </a:solidFill>
            </a:endParaRPr>
          </a:p>
        </p:txBody>
      </p:sp>
      <p:pic>
        <p:nvPicPr>
          <p:cNvPr id="16" name="Grafik 15">
            <a:extLst>
              <a:ext uri="{FF2B5EF4-FFF2-40B4-BE49-F238E27FC236}">
                <a16:creationId xmlns:a16="http://schemas.microsoft.com/office/drawing/2014/main" id="{DC0DB677-A763-446C-8EE6-AF3BAE87B6D6}"/>
              </a:ext>
            </a:extLst>
          </p:cNvPr>
          <p:cNvPicPr>
            <a:picLocks noChangeAspect="1"/>
          </p:cNvPicPr>
          <p:nvPr/>
        </p:nvPicPr>
        <p:blipFill>
          <a:blip r:embed="rId6"/>
          <a:stretch>
            <a:fillRect/>
          </a:stretch>
        </p:blipFill>
        <p:spPr>
          <a:xfrm>
            <a:off x="1795290" y="4126074"/>
            <a:ext cx="3718882" cy="23971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Datumsplatzhalter 2"/>
          <p:cNvSpPr>
            <a:spLocks noGrp="1"/>
          </p:cNvSpPr>
          <p:nvPr>
            <p:ph type="dt" sz="half" idx="2"/>
          </p:nvPr>
        </p:nvSpPr>
        <p:spPr/>
        <p:txBody>
          <a:bodyPr/>
          <a:lstStyle/>
          <a:p>
            <a:fld id="{333C269B-7CF7-4AE6-811C-E48C83A51760}" type="datetime1">
              <a:rPr lang="en-GB" smtClean="0"/>
              <a:pPr/>
              <a:t>23/04/2020</a:t>
            </a:fld>
            <a:endParaRPr lang="de-DE" dirty="0"/>
          </a:p>
        </p:txBody>
      </p:sp>
      <p:sp>
        <p:nvSpPr>
          <p:cNvPr id="5" name="Inhaltsplatzhalter 4"/>
          <p:cNvSpPr>
            <a:spLocks noGrp="1"/>
          </p:cNvSpPr>
          <p:nvPr>
            <p:ph sz="half" idx="10"/>
          </p:nvPr>
        </p:nvSpPr>
        <p:spPr/>
        <p:txBody>
          <a:bodyPr/>
          <a:lstStyle/>
          <a:p>
            <a:endParaRPr lang="de-AT" dirty="0"/>
          </a:p>
        </p:txBody>
      </p:sp>
      <p:sp>
        <p:nvSpPr>
          <p:cNvPr id="6" name="Foliennummernplatzhalter 5"/>
          <p:cNvSpPr>
            <a:spLocks noGrp="1"/>
          </p:cNvSpPr>
          <p:nvPr>
            <p:ph type="sldNum" sz="quarter" idx="4"/>
          </p:nvPr>
        </p:nvSpPr>
        <p:spPr/>
        <p:txBody>
          <a:bodyPr/>
          <a:lstStyle/>
          <a:p>
            <a:r>
              <a:rPr lang="de-DE"/>
              <a:t>© 2018 - ERA-NET SMART ENERGY SYSTEMS | </a:t>
            </a:r>
            <a:fld id="{AABDEC84-EF9A-4CAE-9DB7-B30F1ADF071F}" type="slidenum">
              <a:rPr lang="de-DE" smtClean="0"/>
              <a:pPr/>
              <a:t>5</a:t>
            </a:fld>
            <a:endParaRPr lang="de-DE" dirty="0"/>
          </a:p>
        </p:txBody>
      </p:sp>
      <p:pic>
        <p:nvPicPr>
          <p:cNvPr id="8" name="Grafik 7"/>
          <p:cNvPicPr>
            <a:picLocks noChangeAspect="1"/>
          </p:cNvPicPr>
          <p:nvPr/>
        </p:nvPicPr>
        <p:blipFill>
          <a:blip r:embed="rId2" cstate="screen"/>
          <a:stretch>
            <a:fillRect/>
          </a:stretch>
        </p:blipFill>
        <p:spPr>
          <a:xfrm>
            <a:off x="735266" y="90504"/>
            <a:ext cx="11456734" cy="6284417"/>
          </a:xfrm>
          <a:prstGeom prst="rect">
            <a:avLst/>
          </a:prstGeom>
        </p:spPr>
      </p:pic>
      <p:pic>
        <p:nvPicPr>
          <p:cNvPr id="7" name="Grafik 6"/>
          <p:cNvPicPr>
            <a:picLocks noChangeAspect="1"/>
          </p:cNvPicPr>
          <p:nvPr/>
        </p:nvPicPr>
        <p:blipFill>
          <a:blip r:embed="rId3" cstate="screen"/>
          <a:stretch>
            <a:fillRect/>
          </a:stretch>
        </p:blipFill>
        <p:spPr>
          <a:xfrm>
            <a:off x="1962909" y="431320"/>
            <a:ext cx="3920305" cy="3531879"/>
          </a:xfrm>
          <a:prstGeom prst="rect">
            <a:avLst/>
          </a:prstGeom>
        </p:spPr>
      </p:pic>
      <p:sp>
        <p:nvSpPr>
          <p:cNvPr id="9" name="Fußzeilenplatzhalter 8"/>
          <p:cNvSpPr txBox="1">
            <a:spLocks noGrp="1"/>
          </p:cNvSpPr>
          <p:nvPr>
            <p:ph type="ftr" sz="quarter" idx="3"/>
          </p:nvPr>
        </p:nvSpPr>
        <p:spPr>
          <a:xfrm rot="16200000">
            <a:off x="-274741" y="2815934"/>
            <a:ext cx="2595582" cy="369332"/>
          </a:xfrm>
          <a:prstGeom prst="rect">
            <a:avLst/>
          </a:prstGeom>
          <a:solidFill>
            <a:srgbClr val="FFFFFF"/>
          </a:solidFill>
        </p:spPr>
        <p:txBody>
          <a:bodyPr wrap="none" rtlCol="0">
            <a:spAutoFit/>
          </a:bodyPr>
          <a:lstStyle/>
          <a:p>
            <a:r>
              <a:rPr lang="de-AT" sz="1800" dirty="0" err="1">
                <a:solidFill>
                  <a:schemeClr val="bg1">
                    <a:lumMod val="10000"/>
                  </a:schemeClr>
                </a:solidFill>
              </a:rPr>
              <a:t>Installed</a:t>
            </a:r>
            <a:r>
              <a:rPr lang="de-AT" sz="1800" dirty="0">
                <a:solidFill>
                  <a:schemeClr val="bg1">
                    <a:lumMod val="10000"/>
                  </a:schemeClr>
                </a:solidFill>
              </a:rPr>
              <a:t> </a:t>
            </a:r>
            <a:r>
              <a:rPr lang="de-AT" sz="1800" dirty="0" err="1">
                <a:solidFill>
                  <a:schemeClr val="bg1">
                    <a:lumMod val="10000"/>
                  </a:schemeClr>
                </a:solidFill>
              </a:rPr>
              <a:t>boiler</a:t>
            </a:r>
            <a:r>
              <a:rPr lang="de-AT" sz="1800" dirty="0">
                <a:solidFill>
                  <a:schemeClr val="bg1">
                    <a:lumMod val="10000"/>
                  </a:schemeClr>
                </a:solidFill>
              </a:rPr>
              <a:t> </a:t>
            </a:r>
            <a:r>
              <a:rPr lang="de-AT" sz="1800" dirty="0" err="1">
                <a:solidFill>
                  <a:schemeClr val="bg1">
                    <a:lumMod val="10000"/>
                  </a:schemeClr>
                </a:solidFill>
              </a:rPr>
              <a:t>output</a:t>
            </a:r>
            <a:endParaRPr lang="de-AT" sz="1800" dirty="0">
              <a:solidFill>
                <a:schemeClr val="bg1">
                  <a:lumMod val="10000"/>
                </a:schemeClr>
              </a:solidFill>
            </a:endParaRPr>
          </a:p>
        </p:txBody>
      </p:sp>
      <p:sp>
        <p:nvSpPr>
          <p:cNvPr id="11" name="Fußzeilenplatzhalter 8"/>
          <p:cNvSpPr txBox="1">
            <a:spLocks/>
          </p:cNvSpPr>
          <p:nvPr/>
        </p:nvSpPr>
        <p:spPr>
          <a:xfrm rot="16200000">
            <a:off x="9315927" y="2907979"/>
            <a:ext cx="5365571" cy="369332"/>
          </a:xfrm>
          <a:prstGeom prst="rect">
            <a:avLst/>
          </a:prstGeom>
          <a:solidFill>
            <a:srgbClr val="FFFFFF"/>
          </a:solid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1800" b="1" i="0" u="none" strike="noStrike" kern="1200" cap="none" spc="0" normalizeH="0" baseline="0" noProof="0" dirty="0" err="1">
                <a:ln>
                  <a:noFill/>
                </a:ln>
                <a:solidFill>
                  <a:schemeClr val="bg1">
                    <a:lumMod val="10000"/>
                  </a:schemeClr>
                </a:solidFill>
                <a:effectLst/>
                <a:uLnTx/>
                <a:uFillTx/>
                <a:latin typeface="Open Sans"/>
                <a:ea typeface="+mn-ea"/>
                <a:cs typeface="+mn-cs"/>
              </a:rPr>
              <a:t>Number</a:t>
            </a:r>
            <a:r>
              <a:rPr kumimoji="0" lang="de-AT" sz="1800" b="1"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1800" b="1" i="0" u="none" strike="noStrike" kern="1200" cap="none" spc="0" normalizeH="0" baseline="0" noProof="0" dirty="0" err="1">
                <a:ln>
                  <a:noFill/>
                </a:ln>
                <a:solidFill>
                  <a:schemeClr val="bg1">
                    <a:lumMod val="10000"/>
                  </a:schemeClr>
                </a:solidFill>
                <a:effectLst/>
                <a:uLnTx/>
                <a:uFillTx/>
                <a:latin typeface="Open Sans"/>
                <a:ea typeface="+mn-ea"/>
                <a:cs typeface="+mn-cs"/>
              </a:rPr>
              <a:t>of</a:t>
            </a:r>
            <a:r>
              <a:rPr kumimoji="0" lang="de-AT" sz="1800" b="1" i="0" u="none" strike="noStrike" kern="1200" cap="none" spc="0" normalizeH="0" noProof="0" dirty="0">
                <a:ln>
                  <a:noFill/>
                </a:ln>
                <a:solidFill>
                  <a:schemeClr val="bg1">
                    <a:lumMod val="10000"/>
                  </a:schemeClr>
                </a:solidFill>
                <a:effectLst/>
                <a:uLnTx/>
                <a:uFillTx/>
                <a:latin typeface="Open Sans"/>
                <a:ea typeface="+mn-ea"/>
                <a:cs typeface="+mn-cs"/>
              </a:rPr>
              <a:t> </a:t>
            </a:r>
            <a:r>
              <a:rPr kumimoji="0" lang="de-AT" sz="1800" b="1" i="0" u="none" strike="noStrike" kern="1200" cap="none" spc="0" normalizeH="0" noProof="0" dirty="0" err="1">
                <a:ln>
                  <a:noFill/>
                </a:ln>
                <a:solidFill>
                  <a:schemeClr val="bg1">
                    <a:lumMod val="10000"/>
                  </a:schemeClr>
                </a:solidFill>
                <a:effectLst/>
                <a:uLnTx/>
                <a:uFillTx/>
                <a:latin typeface="Open Sans"/>
                <a:ea typeface="+mn-ea"/>
                <a:cs typeface="+mn-cs"/>
              </a:rPr>
              <a:t>district</a:t>
            </a:r>
            <a:r>
              <a:rPr kumimoji="0" lang="de-AT" sz="1800" b="1" i="0" u="none" strike="noStrike" kern="1200" cap="none" spc="0" normalizeH="0" noProof="0" dirty="0">
                <a:ln>
                  <a:noFill/>
                </a:ln>
                <a:solidFill>
                  <a:schemeClr val="bg1">
                    <a:lumMod val="10000"/>
                  </a:schemeClr>
                </a:solidFill>
                <a:effectLst/>
                <a:uLnTx/>
                <a:uFillTx/>
                <a:latin typeface="Open Sans"/>
                <a:ea typeface="+mn-ea"/>
                <a:cs typeface="+mn-cs"/>
              </a:rPr>
              <a:t> </a:t>
            </a:r>
            <a:r>
              <a:rPr kumimoji="0" lang="de-AT" sz="1800" b="1" i="0" u="none" strike="noStrike" kern="1200" cap="none" spc="0" normalizeH="0" noProof="0" dirty="0" err="1">
                <a:ln>
                  <a:noFill/>
                </a:ln>
                <a:solidFill>
                  <a:schemeClr val="bg1">
                    <a:lumMod val="10000"/>
                  </a:schemeClr>
                </a:solidFill>
                <a:effectLst/>
                <a:uLnTx/>
                <a:uFillTx/>
                <a:latin typeface="Open Sans"/>
                <a:ea typeface="+mn-ea"/>
                <a:cs typeface="+mn-cs"/>
              </a:rPr>
              <a:t>heating</a:t>
            </a:r>
            <a:r>
              <a:rPr kumimoji="0" lang="de-AT" sz="1800" b="1" i="0" u="none" strike="noStrike" kern="1200" cap="none" spc="0" normalizeH="0" noProof="0" dirty="0">
                <a:ln>
                  <a:noFill/>
                </a:ln>
                <a:solidFill>
                  <a:schemeClr val="bg1">
                    <a:lumMod val="10000"/>
                  </a:schemeClr>
                </a:solidFill>
                <a:effectLst/>
                <a:uLnTx/>
                <a:uFillTx/>
                <a:latin typeface="Open Sans"/>
                <a:ea typeface="+mn-ea"/>
                <a:cs typeface="+mn-cs"/>
              </a:rPr>
              <a:t> </a:t>
            </a:r>
            <a:r>
              <a:rPr kumimoji="0" lang="de-AT" sz="1800" b="1" i="0" u="none" strike="noStrike" kern="1200" cap="none" spc="0" normalizeH="0" noProof="0" dirty="0" err="1">
                <a:ln>
                  <a:noFill/>
                </a:ln>
                <a:solidFill>
                  <a:schemeClr val="bg1">
                    <a:lumMod val="10000"/>
                  </a:schemeClr>
                </a:solidFill>
                <a:effectLst/>
                <a:uLnTx/>
                <a:uFillTx/>
                <a:latin typeface="Open Sans"/>
                <a:ea typeface="+mn-ea"/>
                <a:cs typeface="+mn-cs"/>
              </a:rPr>
              <a:t>plants</a:t>
            </a:r>
            <a:r>
              <a:rPr kumimoji="0" lang="de-AT" sz="1800" b="1" i="0" u="none" strike="noStrike" kern="1200" cap="none" spc="0" normalizeH="0" noProof="0" dirty="0">
                <a:ln>
                  <a:noFill/>
                </a:ln>
                <a:solidFill>
                  <a:schemeClr val="bg1">
                    <a:lumMod val="10000"/>
                  </a:schemeClr>
                </a:solidFill>
                <a:effectLst/>
                <a:uLnTx/>
                <a:uFillTx/>
                <a:latin typeface="Open Sans"/>
                <a:ea typeface="+mn-ea"/>
                <a:cs typeface="+mn-cs"/>
              </a:rPr>
              <a:t> </a:t>
            </a:r>
            <a:r>
              <a:rPr kumimoji="0" lang="de-AT" sz="1800" b="1" i="0" u="none" strike="noStrike" kern="1200" cap="none" spc="0" normalizeH="0" noProof="0" dirty="0" err="1">
                <a:ln>
                  <a:noFill/>
                </a:ln>
                <a:solidFill>
                  <a:schemeClr val="bg1">
                    <a:lumMod val="10000"/>
                  </a:schemeClr>
                </a:solidFill>
                <a:effectLst/>
                <a:uLnTx/>
                <a:uFillTx/>
                <a:latin typeface="Open Sans"/>
                <a:ea typeface="+mn-ea"/>
                <a:cs typeface="+mn-cs"/>
              </a:rPr>
              <a:t>and</a:t>
            </a:r>
            <a:r>
              <a:rPr kumimoji="0" lang="de-AT" sz="1800" b="1" i="0" u="none" strike="noStrike" kern="1200" cap="none" spc="0" normalizeH="0" noProof="0" dirty="0">
                <a:ln>
                  <a:noFill/>
                </a:ln>
                <a:solidFill>
                  <a:schemeClr val="bg1">
                    <a:lumMod val="10000"/>
                  </a:schemeClr>
                </a:solidFill>
                <a:effectLst/>
                <a:uLnTx/>
                <a:uFillTx/>
                <a:latin typeface="Open Sans"/>
                <a:ea typeface="+mn-ea"/>
                <a:cs typeface="+mn-cs"/>
              </a:rPr>
              <a:t> </a:t>
            </a:r>
            <a:r>
              <a:rPr kumimoji="0" lang="de-AT" sz="1800" b="1" i="0" u="none" strike="noStrike" kern="1200" cap="none" spc="0" normalizeH="0" noProof="0" dirty="0" err="1">
                <a:ln>
                  <a:noFill/>
                </a:ln>
                <a:solidFill>
                  <a:schemeClr val="bg1">
                    <a:lumMod val="10000"/>
                  </a:schemeClr>
                </a:solidFill>
                <a:effectLst/>
                <a:uLnTx/>
                <a:uFillTx/>
                <a:latin typeface="Open Sans"/>
                <a:ea typeface="+mn-ea"/>
                <a:cs typeface="+mn-cs"/>
              </a:rPr>
              <a:t>chp</a:t>
            </a:r>
            <a:r>
              <a:rPr kumimoji="0" lang="de-AT" sz="1800" b="1" i="0" u="none" strike="noStrike" kern="1200" cap="none" spc="0" normalizeH="0" noProof="0" dirty="0">
                <a:ln>
                  <a:noFill/>
                </a:ln>
                <a:solidFill>
                  <a:schemeClr val="bg1">
                    <a:lumMod val="10000"/>
                  </a:schemeClr>
                </a:solidFill>
                <a:effectLst/>
                <a:uLnTx/>
                <a:uFillTx/>
                <a:latin typeface="Open Sans"/>
                <a:ea typeface="+mn-ea"/>
                <a:cs typeface="+mn-cs"/>
              </a:rPr>
              <a:t> plant</a:t>
            </a:r>
            <a:endParaRPr kumimoji="0" lang="de-AT" sz="1800" b="1" i="0" u="none" strike="noStrike" kern="1200" cap="none" spc="0" normalizeH="0" baseline="0" noProof="0" dirty="0">
              <a:ln>
                <a:noFill/>
              </a:ln>
              <a:solidFill>
                <a:schemeClr val="bg1">
                  <a:lumMod val="10000"/>
                </a:schemeClr>
              </a:solidFill>
              <a:effectLst/>
              <a:uLnTx/>
              <a:uFillTx/>
              <a:latin typeface="Open Sans"/>
              <a:ea typeface="+mn-ea"/>
              <a:cs typeface="+mn-cs"/>
            </a:endParaRPr>
          </a:p>
        </p:txBody>
      </p:sp>
      <p:sp>
        <p:nvSpPr>
          <p:cNvPr id="12" name="Fußzeilenplatzhalter 8"/>
          <p:cNvSpPr txBox="1">
            <a:spLocks/>
          </p:cNvSpPr>
          <p:nvPr/>
        </p:nvSpPr>
        <p:spPr>
          <a:xfrm>
            <a:off x="5329554" y="5642522"/>
            <a:ext cx="2236574" cy="369332"/>
          </a:xfrm>
          <a:prstGeom prst="rect">
            <a:avLst/>
          </a:prstGeom>
          <a:solidFill>
            <a:srgbClr val="FFFFFF"/>
          </a:solid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1800" b="1" i="0" u="none" strike="noStrike" kern="1200" cap="none" spc="0" normalizeH="0" baseline="0" noProof="0" dirty="0">
                <a:ln>
                  <a:noFill/>
                </a:ln>
                <a:solidFill>
                  <a:schemeClr val="bg1">
                    <a:lumMod val="10000"/>
                  </a:schemeClr>
                </a:solidFill>
                <a:effectLst/>
                <a:uLnTx/>
                <a:uFillTx/>
                <a:latin typeface="Open Sans"/>
                <a:ea typeface="+mn-ea"/>
                <a:cs typeface="+mn-cs"/>
              </a:rPr>
              <a:t>Year </a:t>
            </a:r>
            <a:r>
              <a:rPr kumimoji="0" lang="de-AT" sz="1800" b="1" i="0" u="none" strike="noStrike" kern="1200" cap="none" spc="0" normalizeH="0" baseline="0" noProof="0" dirty="0" err="1">
                <a:ln>
                  <a:noFill/>
                </a:ln>
                <a:solidFill>
                  <a:schemeClr val="bg1">
                    <a:lumMod val="10000"/>
                  </a:schemeClr>
                </a:solidFill>
                <a:effectLst/>
                <a:uLnTx/>
                <a:uFillTx/>
                <a:latin typeface="Open Sans"/>
                <a:ea typeface="+mn-ea"/>
                <a:cs typeface="+mn-cs"/>
              </a:rPr>
              <a:t>of</a:t>
            </a:r>
            <a:r>
              <a:rPr kumimoji="0" lang="de-AT" sz="1800" b="1"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1800" b="1" i="0" u="none" strike="noStrike" kern="1200" cap="none" spc="0" normalizeH="0" baseline="0" noProof="0" dirty="0" err="1">
                <a:ln>
                  <a:noFill/>
                </a:ln>
                <a:solidFill>
                  <a:schemeClr val="bg1">
                    <a:lumMod val="10000"/>
                  </a:schemeClr>
                </a:solidFill>
                <a:effectLst/>
                <a:uLnTx/>
                <a:uFillTx/>
                <a:latin typeface="Open Sans"/>
                <a:ea typeface="+mn-ea"/>
                <a:cs typeface="+mn-cs"/>
              </a:rPr>
              <a:t>installation</a:t>
            </a:r>
            <a:endParaRPr kumimoji="0" lang="de-AT" sz="1800" b="1" i="0" u="none" strike="noStrike" kern="1200" cap="none" spc="0" normalizeH="0" baseline="0" noProof="0" dirty="0">
              <a:ln>
                <a:noFill/>
              </a:ln>
              <a:solidFill>
                <a:schemeClr val="bg1">
                  <a:lumMod val="10000"/>
                </a:schemeClr>
              </a:solidFill>
              <a:effectLst/>
              <a:uLnTx/>
              <a:uFillTx/>
              <a:latin typeface="Open Sans"/>
              <a:ea typeface="+mn-ea"/>
              <a:cs typeface="+mn-cs"/>
            </a:endParaRPr>
          </a:p>
        </p:txBody>
      </p:sp>
      <p:sp>
        <p:nvSpPr>
          <p:cNvPr id="13" name="Fußzeilenplatzhalter 8"/>
          <p:cNvSpPr txBox="1">
            <a:spLocks/>
          </p:cNvSpPr>
          <p:nvPr/>
        </p:nvSpPr>
        <p:spPr>
          <a:xfrm>
            <a:off x="4550305" y="5967469"/>
            <a:ext cx="2505879" cy="369332"/>
          </a:xfrm>
          <a:prstGeom prst="rect">
            <a:avLst/>
          </a:prstGeom>
          <a:solidFill>
            <a:srgbClr val="FFFFFF"/>
          </a:solid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1800" i="0" u="none" strike="noStrike" kern="1200" cap="none" spc="0" normalizeH="0" baseline="0" noProof="0" dirty="0">
                <a:ln>
                  <a:noFill/>
                </a:ln>
                <a:solidFill>
                  <a:schemeClr val="bg1">
                    <a:lumMod val="10000"/>
                  </a:schemeClr>
                </a:solidFill>
                <a:effectLst/>
                <a:uLnTx/>
                <a:uFillTx/>
                <a:latin typeface="Open Sans"/>
                <a:ea typeface="+mn-ea"/>
                <a:cs typeface="+mn-cs"/>
              </a:rPr>
              <a:t>Total </a:t>
            </a:r>
            <a:r>
              <a:rPr kumimoji="0" lang="de-AT" sz="1800" i="0" u="none" strike="noStrike" kern="1200" cap="none" spc="0" normalizeH="0" baseline="0" noProof="0" dirty="0" err="1">
                <a:ln>
                  <a:noFill/>
                </a:ln>
                <a:solidFill>
                  <a:schemeClr val="bg1">
                    <a:lumMod val="10000"/>
                  </a:schemeClr>
                </a:solidFill>
                <a:effectLst/>
                <a:uLnTx/>
                <a:uFillTx/>
                <a:latin typeface="Open Sans"/>
                <a:ea typeface="+mn-ea"/>
                <a:cs typeface="+mn-cs"/>
              </a:rPr>
              <a:t>output</a:t>
            </a:r>
            <a:r>
              <a:rPr kumimoji="0" lang="de-AT" sz="1800" i="0" u="none" strike="noStrike" kern="1200" cap="none" spc="0" normalizeH="0" noProof="0" dirty="0">
                <a:ln>
                  <a:noFill/>
                </a:ln>
                <a:solidFill>
                  <a:schemeClr val="bg1">
                    <a:lumMod val="10000"/>
                  </a:schemeClr>
                </a:solidFill>
                <a:effectLst/>
                <a:uLnTx/>
                <a:uFillTx/>
                <a:latin typeface="Open Sans"/>
                <a:ea typeface="+mn-ea"/>
                <a:cs typeface="+mn-cs"/>
              </a:rPr>
              <a:t> </a:t>
            </a:r>
            <a:r>
              <a:rPr kumimoji="0" lang="de-AT" sz="1800" i="0" u="none" strike="noStrike" kern="1200" cap="none" spc="0" normalizeH="0" noProof="0" dirty="0" err="1">
                <a:ln>
                  <a:noFill/>
                </a:ln>
                <a:solidFill>
                  <a:schemeClr val="bg1">
                    <a:lumMod val="10000"/>
                  </a:schemeClr>
                </a:solidFill>
                <a:effectLst/>
                <a:uLnTx/>
                <a:uFillTx/>
                <a:latin typeface="Open Sans"/>
                <a:ea typeface="+mn-ea"/>
                <a:cs typeface="+mn-cs"/>
              </a:rPr>
              <a:t>cumulated</a:t>
            </a:r>
            <a:endParaRPr kumimoji="0" lang="de-AT" sz="1800" i="0" u="none" strike="noStrike" kern="1200" cap="none" spc="0" normalizeH="0" baseline="0" noProof="0" dirty="0">
              <a:ln>
                <a:noFill/>
              </a:ln>
              <a:solidFill>
                <a:schemeClr val="bg1">
                  <a:lumMod val="10000"/>
                </a:schemeClr>
              </a:solidFill>
              <a:effectLst/>
              <a:uLnTx/>
              <a:uFillTx/>
              <a:latin typeface="Open Sans"/>
              <a:ea typeface="+mn-ea"/>
              <a:cs typeface="+mn-cs"/>
            </a:endParaRPr>
          </a:p>
        </p:txBody>
      </p:sp>
      <p:sp>
        <p:nvSpPr>
          <p:cNvPr id="14" name="Fußzeilenplatzhalter 8"/>
          <p:cNvSpPr txBox="1">
            <a:spLocks/>
          </p:cNvSpPr>
          <p:nvPr/>
        </p:nvSpPr>
        <p:spPr>
          <a:xfrm>
            <a:off x="7799588" y="5964598"/>
            <a:ext cx="3377912" cy="369332"/>
          </a:xfrm>
          <a:prstGeom prst="rect">
            <a:avLst/>
          </a:prstGeom>
          <a:solidFill>
            <a:srgbClr val="FFFFFF"/>
          </a:solid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1800" i="0" u="none" strike="noStrike" kern="1200" cap="none" spc="0" normalizeH="0" baseline="0" noProof="0" dirty="0">
                <a:ln>
                  <a:noFill/>
                </a:ln>
                <a:solidFill>
                  <a:schemeClr val="bg1">
                    <a:lumMod val="10000"/>
                  </a:schemeClr>
                </a:solidFill>
                <a:effectLst/>
                <a:uLnTx/>
                <a:uFillTx/>
                <a:latin typeface="Open Sans"/>
                <a:ea typeface="+mn-ea"/>
                <a:cs typeface="+mn-cs"/>
              </a:rPr>
              <a:t>Total </a:t>
            </a:r>
            <a:r>
              <a:rPr kumimoji="0" lang="de-AT" sz="1800" i="0" u="none" strike="noStrike" kern="1200" cap="none" spc="0" normalizeH="0" baseline="0" noProof="0" dirty="0" err="1">
                <a:ln>
                  <a:noFill/>
                </a:ln>
                <a:solidFill>
                  <a:schemeClr val="bg1">
                    <a:lumMod val="10000"/>
                  </a:schemeClr>
                </a:solidFill>
                <a:effectLst/>
                <a:uLnTx/>
                <a:uFillTx/>
                <a:latin typeface="Open Sans"/>
                <a:ea typeface="+mn-ea"/>
                <a:cs typeface="+mn-cs"/>
              </a:rPr>
              <a:t>number</a:t>
            </a:r>
            <a:r>
              <a:rPr kumimoji="0" lang="de-AT" sz="1800"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1800" i="0" u="none" strike="noStrike" kern="1200" cap="none" spc="0" normalizeH="0" baseline="0" noProof="0" dirty="0" err="1">
                <a:ln>
                  <a:noFill/>
                </a:ln>
                <a:solidFill>
                  <a:schemeClr val="bg1">
                    <a:lumMod val="10000"/>
                  </a:schemeClr>
                </a:solidFill>
                <a:effectLst/>
                <a:uLnTx/>
                <a:uFillTx/>
                <a:latin typeface="Open Sans"/>
                <a:ea typeface="+mn-ea"/>
                <a:cs typeface="+mn-cs"/>
              </a:rPr>
              <a:t>of</a:t>
            </a:r>
            <a:r>
              <a:rPr kumimoji="0" lang="de-AT" sz="1800"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1800" i="0" u="none" strike="noStrike" kern="1200" cap="none" spc="0" normalizeH="0" baseline="0" noProof="0" dirty="0" err="1">
                <a:ln>
                  <a:noFill/>
                </a:ln>
                <a:solidFill>
                  <a:schemeClr val="bg1">
                    <a:lumMod val="10000"/>
                  </a:schemeClr>
                </a:solidFill>
                <a:effectLst/>
                <a:uLnTx/>
                <a:uFillTx/>
                <a:latin typeface="Open Sans"/>
                <a:ea typeface="+mn-ea"/>
                <a:cs typeface="+mn-cs"/>
              </a:rPr>
              <a:t>biomass</a:t>
            </a:r>
            <a:r>
              <a:rPr kumimoji="0" lang="de-AT" sz="1800"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1800" i="0" u="none" strike="noStrike" kern="1200" cap="none" spc="0" normalizeH="0" baseline="0" noProof="0" dirty="0" err="1">
                <a:ln>
                  <a:noFill/>
                </a:ln>
                <a:solidFill>
                  <a:schemeClr val="bg1">
                    <a:lumMod val="10000"/>
                  </a:schemeClr>
                </a:solidFill>
                <a:effectLst/>
                <a:uLnTx/>
                <a:uFillTx/>
                <a:latin typeface="Open Sans"/>
                <a:ea typeface="+mn-ea"/>
                <a:cs typeface="+mn-cs"/>
              </a:rPr>
              <a:t>plants</a:t>
            </a:r>
            <a:endParaRPr kumimoji="0" lang="de-AT" sz="1800" i="0" u="none" strike="noStrike" kern="1200" cap="none" spc="0" normalizeH="0" baseline="0" noProof="0" dirty="0">
              <a:ln>
                <a:noFill/>
              </a:ln>
              <a:solidFill>
                <a:schemeClr val="bg1">
                  <a:lumMod val="10000"/>
                </a:schemeClr>
              </a:solidFill>
              <a:effectLst/>
              <a:uLnTx/>
              <a:uFillTx/>
              <a:latin typeface="Open Sans"/>
              <a:ea typeface="+mn-ea"/>
              <a:cs typeface="+mn-cs"/>
            </a:endParaRPr>
          </a:p>
        </p:txBody>
      </p:sp>
      <p:sp>
        <p:nvSpPr>
          <p:cNvPr id="15" name="Fußzeilenplatzhalter 8"/>
          <p:cNvSpPr txBox="1">
            <a:spLocks/>
          </p:cNvSpPr>
          <p:nvPr/>
        </p:nvSpPr>
        <p:spPr>
          <a:xfrm>
            <a:off x="6229580" y="377929"/>
            <a:ext cx="5195653" cy="707886"/>
          </a:xfrm>
          <a:prstGeom prst="rect">
            <a:avLst/>
          </a:prstGeom>
          <a:solidFill>
            <a:srgbClr val="FFFFFF"/>
          </a:solid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schemeClr val="bg1">
                    <a:lumMod val="10000"/>
                  </a:schemeClr>
                </a:solidFill>
                <a:effectLst/>
                <a:uLnTx/>
                <a:uFillTx/>
                <a:latin typeface="Open Sans"/>
                <a:ea typeface="+mn-ea"/>
                <a:cs typeface="+mn-cs"/>
              </a:rPr>
              <a:t>Development </a:t>
            </a:r>
            <a:r>
              <a:rPr kumimoji="0" lang="de-AT" sz="2000" b="1" i="0" u="none" strike="noStrike" kern="1200" cap="none" spc="0" normalizeH="0" baseline="0" noProof="0" dirty="0" err="1">
                <a:ln>
                  <a:noFill/>
                </a:ln>
                <a:solidFill>
                  <a:schemeClr val="bg1">
                    <a:lumMod val="10000"/>
                  </a:schemeClr>
                </a:solidFill>
                <a:effectLst/>
                <a:uLnTx/>
                <a:uFillTx/>
                <a:latin typeface="Open Sans"/>
                <a:ea typeface="+mn-ea"/>
                <a:cs typeface="+mn-cs"/>
              </a:rPr>
              <a:t>of</a:t>
            </a:r>
            <a:r>
              <a:rPr kumimoji="0" lang="de-AT" sz="2000" b="1"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2000" b="1" i="0" u="none" strike="noStrike" kern="1200" cap="none" spc="0" normalizeH="0" baseline="0" noProof="0" dirty="0" err="1">
                <a:ln>
                  <a:noFill/>
                </a:ln>
                <a:solidFill>
                  <a:schemeClr val="bg1">
                    <a:lumMod val="10000"/>
                  </a:schemeClr>
                </a:solidFill>
                <a:effectLst/>
                <a:uLnTx/>
                <a:uFillTx/>
                <a:latin typeface="Open Sans"/>
                <a:ea typeface="+mn-ea"/>
                <a:cs typeface="+mn-cs"/>
              </a:rPr>
              <a:t>biomass</a:t>
            </a:r>
            <a:r>
              <a:rPr kumimoji="0" lang="de-AT" sz="2000" b="1"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2000" b="1" i="0" u="none" strike="noStrike" kern="1200" cap="none" spc="0" normalizeH="0" baseline="0" noProof="0" dirty="0" err="1">
                <a:ln>
                  <a:noFill/>
                </a:ln>
                <a:solidFill>
                  <a:schemeClr val="bg1">
                    <a:lumMod val="10000"/>
                  </a:schemeClr>
                </a:solidFill>
                <a:effectLst/>
                <a:uLnTx/>
                <a:uFillTx/>
                <a:latin typeface="Open Sans"/>
                <a:ea typeface="+mn-ea"/>
                <a:cs typeface="+mn-cs"/>
              </a:rPr>
              <a:t>district</a:t>
            </a:r>
            <a:r>
              <a:rPr kumimoji="0" lang="de-AT" sz="2000" b="1" i="0" u="none" strike="noStrike" kern="1200" cap="none" spc="0" normalizeH="0" baseline="0" noProof="0" dirty="0">
                <a:ln>
                  <a:noFill/>
                </a:ln>
                <a:solidFill>
                  <a:schemeClr val="bg1">
                    <a:lumMod val="10000"/>
                  </a:schemeClr>
                </a:solidFill>
                <a:effectLst/>
                <a:uLnTx/>
                <a:uFillTx/>
                <a:latin typeface="Open Sans"/>
                <a:ea typeface="+mn-ea"/>
                <a:cs typeface="+mn-cs"/>
              </a:rPr>
              <a:t> </a:t>
            </a:r>
            <a:r>
              <a:rPr kumimoji="0" lang="de-AT" sz="2000" b="1" i="0" u="none" strike="noStrike" kern="1200" cap="none" spc="0" normalizeH="0" baseline="0" noProof="0" dirty="0" err="1">
                <a:ln>
                  <a:noFill/>
                </a:ln>
                <a:solidFill>
                  <a:schemeClr val="bg1">
                    <a:lumMod val="10000"/>
                  </a:schemeClr>
                </a:solidFill>
                <a:effectLst/>
                <a:uLnTx/>
                <a:uFillTx/>
                <a:latin typeface="Open Sans"/>
                <a:ea typeface="+mn-ea"/>
                <a:cs typeface="+mn-cs"/>
              </a:rPr>
              <a:t>heating</a:t>
            </a:r>
            <a:r>
              <a:rPr kumimoji="0" lang="de-AT" sz="2000" b="1" i="0" u="none" strike="noStrike" kern="1200" cap="none" spc="0" normalizeH="0" baseline="0" noProof="0" dirty="0">
                <a:ln>
                  <a:noFill/>
                </a:ln>
                <a:solidFill>
                  <a:schemeClr val="bg1">
                    <a:lumMod val="10000"/>
                  </a:schemeClr>
                </a:solidFill>
                <a:effectLst/>
                <a:uLnTx/>
                <a:uFillTx/>
                <a:latin typeface="Open Sans"/>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000" b="1" i="0" u="none" strike="noStrike" kern="1200" cap="none" spc="0" normalizeH="0" baseline="0" noProof="0" dirty="0">
                <a:ln>
                  <a:noFill/>
                </a:ln>
                <a:solidFill>
                  <a:schemeClr val="bg1">
                    <a:lumMod val="10000"/>
                  </a:schemeClr>
                </a:solidFill>
                <a:effectLst/>
                <a:uLnTx/>
                <a:uFillTx/>
                <a:latin typeface="Open Sans"/>
                <a:ea typeface="+mn-ea"/>
                <a:cs typeface="+mn-cs"/>
              </a:rPr>
              <a:t>in </a:t>
            </a:r>
            <a:r>
              <a:rPr kumimoji="0" lang="de-AT" sz="2000" b="1" i="0" u="none" strike="noStrike" kern="1200" cap="none" spc="0" normalizeH="0" baseline="0" noProof="0" dirty="0" err="1">
                <a:ln>
                  <a:noFill/>
                </a:ln>
                <a:solidFill>
                  <a:schemeClr val="bg1">
                    <a:lumMod val="10000"/>
                  </a:schemeClr>
                </a:solidFill>
                <a:effectLst/>
                <a:uLnTx/>
                <a:uFillTx/>
                <a:latin typeface="Open Sans"/>
                <a:ea typeface="+mn-ea"/>
                <a:cs typeface="+mn-cs"/>
              </a:rPr>
              <a:t>Lower</a:t>
            </a:r>
            <a:r>
              <a:rPr kumimoji="0" lang="de-AT" sz="2000" b="1" i="0" u="none" strike="noStrike" kern="1200" cap="none" spc="0" normalizeH="0" baseline="0" noProof="0" dirty="0">
                <a:ln>
                  <a:noFill/>
                </a:ln>
                <a:solidFill>
                  <a:schemeClr val="bg1">
                    <a:lumMod val="10000"/>
                  </a:schemeClr>
                </a:solidFill>
                <a:effectLst/>
                <a:uLnTx/>
                <a:uFillTx/>
                <a:latin typeface="Open Sans"/>
                <a:ea typeface="+mn-ea"/>
                <a:cs typeface="+mn-cs"/>
              </a:rPr>
              <a:t> Austria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4FB35-9DFC-43E8-B4C2-23E601AE7DF9}"/>
              </a:ext>
            </a:extLst>
          </p:cNvPr>
          <p:cNvSpPr>
            <a:spLocks noGrp="1"/>
          </p:cNvSpPr>
          <p:nvPr>
            <p:ph type="title"/>
          </p:nvPr>
        </p:nvSpPr>
        <p:spPr>
          <a:xfrm>
            <a:off x="486753" y="33090"/>
            <a:ext cx="10874235" cy="930043"/>
          </a:xfrm>
        </p:spPr>
        <p:txBody>
          <a:bodyPr/>
          <a:lstStyle/>
          <a:p>
            <a:r>
              <a:rPr lang="en-GB" dirty="0"/>
              <a:t>Demo site description                                                           Maria Laach</a:t>
            </a:r>
          </a:p>
        </p:txBody>
      </p:sp>
      <p:sp>
        <p:nvSpPr>
          <p:cNvPr id="3" name="Datumsplatzhalter 2">
            <a:extLst>
              <a:ext uri="{FF2B5EF4-FFF2-40B4-BE49-F238E27FC236}">
                <a16:creationId xmlns:a16="http://schemas.microsoft.com/office/drawing/2014/main" id="{4E4DEED5-F5A5-4D35-9AFB-5B0FA7B28362}"/>
              </a:ext>
            </a:extLst>
          </p:cNvPr>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ußzeilenplatzhalter 3">
            <a:extLst>
              <a:ext uri="{FF2B5EF4-FFF2-40B4-BE49-F238E27FC236}">
                <a16:creationId xmlns:a16="http://schemas.microsoft.com/office/drawing/2014/main" id="{CF9A9ACF-07AE-4FE3-974B-9E719D7C6BD5}"/>
              </a:ext>
            </a:extLst>
          </p:cNvPr>
          <p:cNvSpPr>
            <a:spLocks noGrp="1"/>
          </p:cNvSpPr>
          <p:nvPr>
            <p:ph type="ftr" sz="quarter" idx="3"/>
          </p:nvPr>
        </p:nvSpPr>
        <p:spPr/>
        <p:txBody>
          <a:bodyPr/>
          <a:lstStyle/>
          <a:p>
            <a:endParaRPr lang="de-DE" dirty="0"/>
          </a:p>
        </p:txBody>
      </p:sp>
      <p:sp>
        <p:nvSpPr>
          <p:cNvPr id="5" name="Inhaltsplatzhalter 4">
            <a:extLst>
              <a:ext uri="{FF2B5EF4-FFF2-40B4-BE49-F238E27FC236}">
                <a16:creationId xmlns:a16="http://schemas.microsoft.com/office/drawing/2014/main" id="{6DA31FB2-E746-498F-822A-877339098476}"/>
              </a:ext>
            </a:extLst>
          </p:cNvPr>
          <p:cNvSpPr>
            <a:spLocks noGrp="1"/>
          </p:cNvSpPr>
          <p:nvPr>
            <p:ph sz="half" idx="10"/>
          </p:nvPr>
        </p:nvSpPr>
        <p:spPr/>
        <p:txBody>
          <a:bodyPr/>
          <a:lstStyle/>
          <a:p>
            <a:pPr marL="0" indent="0">
              <a:buNone/>
            </a:pPr>
            <a:endParaRPr lang="en-GB" sz="2000" dirty="0"/>
          </a:p>
        </p:txBody>
      </p:sp>
      <p:sp>
        <p:nvSpPr>
          <p:cNvPr id="6" name="Foliennummernplatzhalter 5">
            <a:extLst>
              <a:ext uri="{FF2B5EF4-FFF2-40B4-BE49-F238E27FC236}">
                <a16:creationId xmlns:a16="http://schemas.microsoft.com/office/drawing/2014/main" id="{DEE33A66-6497-4CCC-B302-0B6FD0FD2B89}"/>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6</a:t>
            </a:fld>
            <a:endParaRPr lang="de-DE" dirty="0"/>
          </a:p>
        </p:txBody>
      </p:sp>
      <p:pic>
        <p:nvPicPr>
          <p:cNvPr id="9" name="Picture 8">
            <a:extLst>
              <a:ext uri="{FF2B5EF4-FFF2-40B4-BE49-F238E27FC236}">
                <a16:creationId xmlns:a16="http://schemas.microsoft.com/office/drawing/2014/main" id="{1EAC24EB-F2E2-452A-AA3A-B6E39D7721F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288644" y="59409"/>
            <a:ext cx="823964" cy="918366"/>
          </a:xfrm>
          <a:prstGeom prst="rect">
            <a:avLst/>
          </a:prstGeom>
        </p:spPr>
      </p:pic>
      <p:sp>
        <p:nvSpPr>
          <p:cNvPr id="10" name="Text Box 2">
            <a:extLst>
              <a:ext uri="{FF2B5EF4-FFF2-40B4-BE49-F238E27FC236}">
                <a16:creationId xmlns:a16="http://schemas.microsoft.com/office/drawing/2014/main" id="{CCCBE5CC-87D0-4EB2-8346-2BD177B8596D}"/>
              </a:ext>
            </a:extLst>
          </p:cNvPr>
          <p:cNvSpPr txBox="1">
            <a:spLocks noChangeArrowheads="1"/>
          </p:cNvSpPr>
          <p:nvPr/>
        </p:nvSpPr>
        <p:spPr bwMode="auto">
          <a:xfrm>
            <a:off x="10478287" y="59409"/>
            <a:ext cx="1352550" cy="314325"/>
          </a:xfrm>
          <a:prstGeom prst="rect">
            <a:avLst/>
          </a:prstGeom>
          <a:noFill/>
          <a:ln w="9525">
            <a:noFill/>
            <a:miter lim="800000"/>
            <a:headEnd/>
            <a:tailEnd/>
          </a:ln>
        </p:spPr>
        <p:txBody>
          <a:bodyPr rot="0" vert="horz" wrap="square" lIns="91440" tIns="45720" rIns="91440" bIns="45720" anchor="t" anchorCtr="0">
            <a:noAutofit/>
          </a:bodyPr>
          <a:lstStyle/>
          <a:p>
            <a:pPr marR="358775" algn="just">
              <a:spcAft>
                <a:spcPts val="1000"/>
              </a:spcAft>
            </a:pPr>
            <a:r>
              <a:rPr lang="en-GB" sz="1200" b="1" dirty="0">
                <a:solidFill>
                  <a:srgbClr val="28A639"/>
                </a:solidFill>
                <a:effectLst/>
                <a:latin typeface="Open Sans"/>
                <a:ea typeface="Times New Roman" panose="02020603050405020304" pitchFamily="18" charset="0"/>
                <a:cs typeface="Arial" panose="020B0604020202020204" pitchFamily="34" charset="0"/>
              </a:rPr>
              <a:t>Flexi-Sync</a:t>
            </a:r>
            <a:endParaRPr lang="sv-SE" sz="1100" dirty="0">
              <a:solidFill>
                <a:srgbClr val="575756"/>
              </a:solidFill>
              <a:effectLst/>
              <a:latin typeface="Open Sans"/>
              <a:ea typeface="Times New Roman" panose="02020603050405020304" pitchFamily="18" charset="0"/>
              <a:cs typeface="Arial" panose="020B0604020202020204" pitchFamily="34" charset="0"/>
            </a:endParaRPr>
          </a:p>
        </p:txBody>
      </p:sp>
      <p:pic>
        <p:nvPicPr>
          <p:cNvPr id="3074" name="Picture 2"/>
          <p:cNvPicPr>
            <a:picLocks noChangeAspect="1" noChangeArrowheads="1"/>
          </p:cNvPicPr>
          <p:nvPr/>
        </p:nvPicPr>
        <p:blipFill>
          <a:blip r:embed="rId3" cstate="screen"/>
          <a:srcRect/>
          <a:stretch>
            <a:fillRect/>
          </a:stretch>
        </p:blipFill>
        <p:spPr bwMode="auto">
          <a:xfrm>
            <a:off x="635480" y="1130213"/>
            <a:ext cx="10716882" cy="5293321"/>
          </a:xfrm>
          <a:prstGeom prst="rect">
            <a:avLst/>
          </a:prstGeom>
          <a:noFill/>
          <a:ln w="9525">
            <a:noFill/>
            <a:miter lim="800000"/>
            <a:headEnd/>
            <a:tailEnd/>
          </a:ln>
        </p:spPr>
      </p:pic>
      <p:pic>
        <p:nvPicPr>
          <p:cNvPr id="11" name="Grafik 10"/>
          <p:cNvPicPr>
            <a:picLocks noChangeAspect="1"/>
          </p:cNvPicPr>
          <p:nvPr/>
        </p:nvPicPr>
        <p:blipFill>
          <a:blip r:embed="rId4" cstate="screen"/>
          <a:stretch>
            <a:fillRect/>
          </a:stretch>
        </p:blipFill>
        <p:spPr>
          <a:xfrm>
            <a:off x="125483" y="1112806"/>
            <a:ext cx="5878502" cy="5296057"/>
          </a:xfrm>
          <a:prstGeom prst="rect">
            <a:avLst/>
          </a:prstGeom>
        </p:spPr>
      </p:pic>
      <p:sp>
        <p:nvSpPr>
          <p:cNvPr id="12" name="Ellipse 11"/>
          <p:cNvSpPr/>
          <p:nvPr/>
        </p:nvSpPr>
        <p:spPr>
          <a:xfrm>
            <a:off x="2133600" y="3440430"/>
            <a:ext cx="137160"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5238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E4DEED5-F5A5-4D35-9AFB-5B0FA7B28362}"/>
              </a:ext>
            </a:extLst>
          </p:cNvPr>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ußzeilenplatzhalter 3">
            <a:extLst>
              <a:ext uri="{FF2B5EF4-FFF2-40B4-BE49-F238E27FC236}">
                <a16:creationId xmlns:a16="http://schemas.microsoft.com/office/drawing/2014/main" id="{CF9A9ACF-07AE-4FE3-974B-9E719D7C6BD5}"/>
              </a:ext>
            </a:extLst>
          </p:cNvPr>
          <p:cNvSpPr>
            <a:spLocks noGrp="1"/>
          </p:cNvSpPr>
          <p:nvPr>
            <p:ph type="ftr" sz="quarter" idx="3"/>
          </p:nvPr>
        </p:nvSpPr>
        <p:spPr/>
        <p:txBody>
          <a:bodyPr/>
          <a:lstStyle/>
          <a:p>
            <a:endParaRPr lang="de-DE" dirty="0"/>
          </a:p>
        </p:txBody>
      </p:sp>
      <p:sp>
        <p:nvSpPr>
          <p:cNvPr id="5" name="Inhaltsplatzhalter 4">
            <a:extLst>
              <a:ext uri="{FF2B5EF4-FFF2-40B4-BE49-F238E27FC236}">
                <a16:creationId xmlns:a16="http://schemas.microsoft.com/office/drawing/2014/main" id="{6DA31FB2-E746-498F-822A-877339098476}"/>
              </a:ext>
            </a:extLst>
          </p:cNvPr>
          <p:cNvSpPr>
            <a:spLocks noGrp="1"/>
          </p:cNvSpPr>
          <p:nvPr>
            <p:ph sz="half" idx="10"/>
          </p:nvPr>
        </p:nvSpPr>
        <p:spPr>
          <a:xfrm>
            <a:off x="486754" y="1271847"/>
            <a:ext cx="6054005" cy="4854632"/>
          </a:xfrm>
        </p:spPr>
        <p:txBody>
          <a:bodyPr/>
          <a:lstStyle/>
          <a:p>
            <a:r>
              <a:rPr lang="en-GB" sz="2000" dirty="0"/>
              <a:t>Description of the supply side of the demo site:</a:t>
            </a:r>
          </a:p>
          <a:p>
            <a:r>
              <a:rPr lang="de-AT" sz="2000" dirty="0"/>
              <a:t>2 </a:t>
            </a:r>
            <a:r>
              <a:rPr lang="de-AT" sz="2000" dirty="0" err="1"/>
              <a:t>biomass</a:t>
            </a:r>
            <a:r>
              <a:rPr lang="de-AT" sz="2000" dirty="0"/>
              <a:t> </a:t>
            </a:r>
            <a:r>
              <a:rPr lang="de-AT" sz="2000" dirty="0" err="1"/>
              <a:t>boilers</a:t>
            </a:r>
            <a:r>
              <a:rPr lang="de-AT" sz="2000" dirty="0"/>
              <a:t> total </a:t>
            </a:r>
            <a:r>
              <a:rPr lang="de-AT" sz="2000" dirty="0" err="1"/>
              <a:t>output</a:t>
            </a:r>
            <a:r>
              <a:rPr lang="de-AT" sz="2000" dirty="0"/>
              <a:t> 1200 </a:t>
            </a:r>
            <a:r>
              <a:rPr lang="de-AT" sz="2000" dirty="0" err="1"/>
              <a:t>kW</a:t>
            </a:r>
            <a:endParaRPr lang="de-AT" sz="2000" dirty="0"/>
          </a:p>
          <a:p>
            <a:r>
              <a:rPr lang="de-AT" sz="2000" dirty="0"/>
              <a:t>8 m³ </a:t>
            </a:r>
            <a:r>
              <a:rPr lang="de-AT" sz="2000" dirty="0" err="1"/>
              <a:t>buffer</a:t>
            </a:r>
            <a:r>
              <a:rPr lang="de-AT" sz="2000" dirty="0"/>
              <a:t> </a:t>
            </a:r>
            <a:r>
              <a:rPr lang="de-AT" sz="2000" dirty="0" err="1"/>
              <a:t>storage</a:t>
            </a:r>
            <a:r>
              <a:rPr lang="de-AT" sz="2000" dirty="0"/>
              <a:t> tank </a:t>
            </a:r>
            <a:r>
              <a:rPr lang="de-AT" sz="2000" dirty="0" err="1"/>
              <a:t>for</a:t>
            </a:r>
            <a:r>
              <a:rPr lang="de-AT" sz="2000" dirty="0"/>
              <a:t> </a:t>
            </a:r>
            <a:r>
              <a:rPr lang="de-AT" sz="2000" dirty="0" err="1"/>
              <a:t>load</a:t>
            </a:r>
            <a:r>
              <a:rPr lang="de-AT" sz="2000" dirty="0"/>
              <a:t> </a:t>
            </a:r>
            <a:r>
              <a:rPr lang="de-AT" sz="2000" dirty="0" err="1"/>
              <a:t>compensation</a:t>
            </a:r>
            <a:endParaRPr lang="de-AT" sz="2000" dirty="0"/>
          </a:p>
          <a:p>
            <a:r>
              <a:rPr lang="de-AT" sz="2000" dirty="0"/>
              <a:t>2 </a:t>
            </a:r>
            <a:r>
              <a:rPr lang="de-AT" sz="2000" dirty="0" err="1"/>
              <a:t>grid</a:t>
            </a:r>
            <a:r>
              <a:rPr lang="de-AT" sz="2000" dirty="0"/>
              <a:t> </a:t>
            </a:r>
            <a:r>
              <a:rPr lang="de-AT" sz="2000" dirty="0" err="1"/>
              <a:t>pumps</a:t>
            </a:r>
            <a:r>
              <a:rPr lang="de-AT" sz="2000" dirty="0"/>
              <a:t> winter/</a:t>
            </a:r>
            <a:r>
              <a:rPr lang="de-AT" sz="2000" dirty="0" err="1"/>
              <a:t>summer</a:t>
            </a:r>
            <a:endParaRPr lang="de-AT" sz="2000" dirty="0"/>
          </a:p>
          <a:p>
            <a:r>
              <a:rPr lang="de-AT" sz="2000" dirty="0"/>
              <a:t>1.5 km </a:t>
            </a:r>
            <a:r>
              <a:rPr lang="de-AT" sz="2000" dirty="0" err="1"/>
              <a:t>grid</a:t>
            </a:r>
            <a:r>
              <a:rPr lang="de-AT" sz="2000" dirty="0"/>
              <a:t> </a:t>
            </a:r>
            <a:r>
              <a:rPr lang="de-AT" sz="2000" dirty="0" err="1"/>
              <a:t>length</a:t>
            </a:r>
            <a:endParaRPr lang="de-AT" sz="2000" dirty="0"/>
          </a:p>
          <a:p>
            <a:r>
              <a:rPr lang="de-AT" sz="2000" dirty="0" err="1"/>
              <a:t>Visualisation</a:t>
            </a:r>
            <a:r>
              <a:rPr lang="de-AT" sz="2000" dirty="0"/>
              <a:t> </a:t>
            </a:r>
            <a:r>
              <a:rPr lang="de-AT" sz="2000" dirty="0" err="1"/>
              <a:t>of</a:t>
            </a:r>
            <a:r>
              <a:rPr lang="de-AT" sz="2000" dirty="0"/>
              <a:t> </a:t>
            </a:r>
            <a:r>
              <a:rPr lang="de-AT" sz="2000" dirty="0" err="1"/>
              <a:t>boilers</a:t>
            </a:r>
            <a:r>
              <a:rPr lang="de-AT" sz="2000" dirty="0"/>
              <a:t>, plant </a:t>
            </a:r>
            <a:r>
              <a:rPr lang="de-AT" sz="2000" dirty="0" err="1"/>
              <a:t>and</a:t>
            </a:r>
            <a:r>
              <a:rPr lang="de-AT" sz="2000" dirty="0"/>
              <a:t> </a:t>
            </a:r>
            <a:r>
              <a:rPr lang="de-AT" sz="2000" dirty="0" err="1"/>
              <a:t>substation</a:t>
            </a:r>
            <a:endParaRPr lang="de-AT" sz="2000" dirty="0"/>
          </a:p>
          <a:p>
            <a:r>
              <a:rPr lang="de-AT" sz="2000" dirty="0"/>
              <a:t>Operation </a:t>
            </a:r>
            <a:r>
              <a:rPr lang="de-AT" sz="2000" dirty="0" err="1"/>
              <a:t>focus</a:t>
            </a:r>
            <a:r>
              <a:rPr lang="de-AT" sz="2000" dirty="0"/>
              <a:t>: </a:t>
            </a:r>
            <a:r>
              <a:rPr lang="de-AT" sz="2000" dirty="0" err="1"/>
              <a:t>high</a:t>
            </a:r>
            <a:r>
              <a:rPr lang="de-AT" sz="2000" dirty="0"/>
              <a:t> </a:t>
            </a:r>
            <a:r>
              <a:rPr lang="de-AT" sz="2000" dirty="0" err="1"/>
              <a:t>utilisation</a:t>
            </a:r>
            <a:r>
              <a:rPr lang="de-AT" sz="2000" dirty="0"/>
              <a:t> grade </a:t>
            </a:r>
            <a:r>
              <a:rPr lang="de-AT" sz="2000" dirty="0" err="1"/>
              <a:t>of</a:t>
            </a:r>
            <a:r>
              <a:rPr lang="de-AT" sz="2000" dirty="0"/>
              <a:t> </a:t>
            </a:r>
            <a:r>
              <a:rPr lang="de-AT" sz="2000" dirty="0" err="1"/>
              <a:t>biomass</a:t>
            </a:r>
            <a:endParaRPr lang="de-AT" sz="2000" dirty="0"/>
          </a:p>
          <a:p>
            <a:r>
              <a:rPr lang="de-AT" sz="2000" dirty="0"/>
              <a:t>Future </a:t>
            </a:r>
            <a:r>
              <a:rPr lang="de-AT" sz="2000" dirty="0" err="1"/>
              <a:t>development</a:t>
            </a:r>
            <a:r>
              <a:rPr lang="de-AT" sz="2000" dirty="0"/>
              <a:t>: </a:t>
            </a:r>
            <a:r>
              <a:rPr lang="de-AT" sz="2000" dirty="0" err="1"/>
              <a:t>integration</a:t>
            </a:r>
            <a:r>
              <a:rPr lang="de-AT" sz="2000" dirty="0"/>
              <a:t> </a:t>
            </a:r>
            <a:r>
              <a:rPr lang="de-AT" sz="2000" dirty="0" err="1"/>
              <a:t>of</a:t>
            </a:r>
            <a:r>
              <a:rPr lang="de-AT" sz="2000" dirty="0"/>
              <a:t> 50 </a:t>
            </a:r>
            <a:r>
              <a:rPr lang="de-AT" sz="2000" dirty="0" err="1"/>
              <a:t>kW</a:t>
            </a:r>
            <a:r>
              <a:rPr lang="de-AT" sz="2000" dirty="0"/>
              <a:t> </a:t>
            </a:r>
            <a:r>
              <a:rPr lang="de-AT" sz="2000" dirty="0" err="1"/>
              <a:t>el</a:t>
            </a:r>
            <a:r>
              <a:rPr lang="de-AT" sz="2000" dirty="0"/>
              <a:t> </a:t>
            </a:r>
            <a:r>
              <a:rPr lang="de-AT" sz="2000" dirty="0" err="1"/>
              <a:t>wood</a:t>
            </a:r>
            <a:r>
              <a:rPr lang="de-AT" sz="2000" dirty="0"/>
              <a:t> </a:t>
            </a:r>
            <a:r>
              <a:rPr lang="de-AT" sz="2000" dirty="0" err="1"/>
              <a:t>pyrolysis</a:t>
            </a:r>
            <a:r>
              <a:rPr lang="de-AT" sz="2000" dirty="0"/>
              <a:t> CHP</a:t>
            </a:r>
          </a:p>
          <a:p>
            <a:endParaRPr lang="en-GB" sz="2000" dirty="0"/>
          </a:p>
        </p:txBody>
      </p:sp>
      <p:sp>
        <p:nvSpPr>
          <p:cNvPr id="6" name="Foliennummernplatzhalter 5">
            <a:extLst>
              <a:ext uri="{FF2B5EF4-FFF2-40B4-BE49-F238E27FC236}">
                <a16:creationId xmlns:a16="http://schemas.microsoft.com/office/drawing/2014/main" id="{DEE33A66-6497-4CCC-B302-0B6FD0FD2B89}"/>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7</a:t>
            </a:fld>
            <a:endParaRPr lang="de-DE" dirty="0"/>
          </a:p>
        </p:txBody>
      </p:sp>
      <p:pic>
        <p:nvPicPr>
          <p:cNvPr id="9" name="Picture 8">
            <a:extLst>
              <a:ext uri="{FF2B5EF4-FFF2-40B4-BE49-F238E27FC236}">
                <a16:creationId xmlns:a16="http://schemas.microsoft.com/office/drawing/2014/main" id="{1EAC24EB-F2E2-452A-AA3A-B6E39D7721F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288644" y="59409"/>
            <a:ext cx="823964" cy="918366"/>
          </a:xfrm>
          <a:prstGeom prst="rect">
            <a:avLst/>
          </a:prstGeom>
        </p:spPr>
      </p:pic>
      <p:sp>
        <p:nvSpPr>
          <p:cNvPr id="10" name="Text Box 2">
            <a:extLst>
              <a:ext uri="{FF2B5EF4-FFF2-40B4-BE49-F238E27FC236}">
                <a16:creationId xmlns:a16="http://schemas.microsoft.com/office/drawing/2014/main" id="{CCCBE5CC-87D0-4EB2-8346-2BD177B8596D}"/>
              </a:ext>
            </a:extLst>
          </p:cNvPr>
          <p:cNvSpPr txBox="1">
            <a:spLocks noChangeArrowheads="1"/>
          </p:cNvSpPr>
          <p:nvPr/>
        </p:nvSpPr>
        <p:spPr bwMode="auto">
          <a:xfrm>
            <a:off x="10478287" y="59409"/>
            <a:ext cx="1352550" cy="314325"/>
          </a:xfrm>
          <a:prstGeom prst="rect">
            <a:avLst/>
          </a:prstGeom>
          <a:noFill/>
          <a:ln w="9525">
            <a:noFill/>
            <a:miter lim="800000"/>
            <a:headEnd/>
            <a:tailEnd/>
          </a:ln>
        </p:spPr>
        <p:txBody>
          <a:bodyPr rot="0" vert="horz" wrap="square" lIns="91440" tIns="45720" rIns="91440" bIns="45720" anchor="t" anchorCtr="0">
            <a:noAutofit/>
          </a:bodyPr>
          <a:lstStyle/>
          <a:p>
            <a:pPr marR="358775" algn="just">
              <a:spcAft>
                <a:spcPts val="1000"/>
              </a:spcAft>
            </a:pPr>
            <a:r>
              <a:rPr lang="en-GB" sz="1200" b="1" dirty="0">
                <a:solidFill>
                  <a:srgbClr val="28A639"/>
                </a:solidFill>
                <a:effectLst/>
                <a:latin typeface="Open Sans"/>
                <a:ea typeface="Times New Roman" panose="02020603050405020304" pitchFamily="18" charset="0"/>
                <a:cs typeface="Arial" panose="020B0604020202020204" pitchFamily="34" charset="0"/>
              </a:rPr>
              <a:t>Flexi-Sync</a:t>
            </a:r>
            <a:endParaRPr lang="sv-SE" sz="1100" dirty="0">
              <a:solidFill>
                <a:srgbClr val="575756"/>
              </a:solidFill>
              <a:effectLst/>
              <a:latin typeface="Open Sans"/>
              <a:ea typeface="Times New Roman" panose="02020603050405020304" pitchFamily="18" charset="0"/>
              <a:cs typeface="Arial" panose="020B0604020202020204" pitchFamily="34" charset="0"/>
            </a:endParaRPr>
          </a:p>
        </p:txBody>
      </p:sp>
      <p:pic>
        <p:nvPicPr>
          <p:cNvPr id="11" name="Grafik 10" descr="Z:\BENÖ Projekte\Maria Laach\06-09-2013\MariaLaach.JPG"/>
          <p:cNvPicPr>
            <a:picLocks noChangeAspect="1"/>
          </p:cNvPicPr>
          <p:nvPr/>
        </p:nvPicPr>
        <p:blipFill>
          <a:blip r:embed="rId3" cstate="screen"/>
          <a:srcRect/>
          <a:stretch>
            <a:fillRect/>
          </a:stretch>
        </p:blipFill>
        <p:spPr bwMode="auto">
          <a:xfrm>
            <a:off x="6826643" y="1324947"/>
            <a:ext cx="5111572" cy="3403352"/>
          </a:xfrm>
          <a:prstGeom prst="rect">
            <a:avLst/>
          </a:prstGeom>
          <a:noFill/>
          <a:ln w="9525">
            <a:noFill/>
            <a:miter lim="800000"/>
            <a:headEnd/>
            <a:tailEnd/>
          </a:ln>
        </p:spPr>
      </p:pic>
      <p:pic>
        <p:nvPicPr>
          <p:cNvPr id="12" name="Grafik 11" descr="Z:\BENÖ Projekte\Maria Laach\IMG_3513.JPG"/>
          <p:cNvPicPr/>
          <p:nvPr/>
        </p:nvPicPr>
        <p:blipFill>
          <a:blip r:embed="rId4" cstate="screen"/>
          <a:srcRect/>
          <a:stretch>
            <a:fillRect/>
          </a:stretch>
        </p:blipFill>
        <p:spPr bwMode="auto">
          <a:xfrm>
            <a:off x="9158602" y="1324947"/>
            <a:ext cx="2765920" cy="3405674"/>
          </a:xfrm>
          <a:prstGeom prst="rect">
            <a:avLst/>
          </a:prstGeom>
          <a:noFill/>
          <a:ln w="9525">
            <a:noFill/>
            <a:miter lim="800000"/>
            <a:headEnd/>
            <a:tailEnd/>
          </a:ln>
        </p:spPr>
      </p:pic>
      <p:pic>
        <p:nvPicPr>
          <p:cNvPr id="13" name="Grafik 12" descr="Z:\BENÖ Projekte\Maria Laach\IMG_3518.JPG"/>
          <p:cNvPicPr>
            <a:picLocks noChangeAspect="1"/>
          </p:cNvPicPr>
          <p:nvPr/>
        </p:nvPicPr>
        <p:blipFill>
          <a:blip r:embed="rId5" cstate="screen"/>
          <a:srcRect/>
          <a:stretch>
            <a:fillRect/>
          </a:stretch>
        </p:blipFill>
        <p:spPr bwMode="auto">
          <a:xfrm>
            <a:off x="6858939" y="1324945"/>
            <a:ext cx="2546318" cy="3400897"/>
          </a:xfrm>
          <a:prstGeom prst="rect">
            <a:avLst/>
          </a:prstGeom>
          <a:noFill/>
          <a:ln w="9525">
            <a:noFill/>
            <a:miter lim="800000"/>
            <a:headEnd/>
            <a:tailEnd/>
          </a:ln>
        </p:spPr>
      </p:pic>
      <p:pic>
        <p:nvPicPr>
          <p:cNvPr id="16" name="Picture 2"/>
          <p:cNvPicPr>
            <a:picLocks noChangeAspect="1" noChangeArrowheads="1"/>
          </p:cNvPicPr>
          <p:nvPr/>
        </p:nvPicPr>
        <p:blipFill>
          <a:blip r:embed="rId6" cstate="screen"/>
          <a:srcRect/>
          <a:stretch>
            <a:fillRect/>
          </a:stretch>
        </p:blipFill>
        <p:spPr bwMode="auto">
          <a:xfrm>
            <a:off x="6820607" y="1345720"/>
            <a:ext cx="5135603" cy="3454755"/>
          </a:xfrm>
          <a:prstGeom prst="rect">
            <a:avLst/>
          </a:prstGeom>
          <a:noFill/>
          <a:ln w="9525">
            <a:noFill/>
            <a:miter lim="800000"/>
            <a:headEnd/>
            <a:tailEnd/>
          </a:ln>
        </p:spPr>
      </p:pic>
      <p:pic>
        <p:nvPicPr>
          <p:cNvPr id="15" name="Grafik 14"/>
          <p:cNvPicPr>
            <a:picLocks noChangeAspect="1"/>
          </p:cNvPicPr>
          <p:nvPr/>
        </p:nvPicPr>
        <p:blipFill>
          <a:blip r:embed="rId7" cstate="screen"/>
          <a:srcRect/>
          <a:stretch>
            <a:fillRect/>
          </a:stretch>
        </p:blipFill>
        <p:spPr bwMode="auto">
          <a:xfrm rot="16200000">
            <a:off x="6532649" y="1784582"/>
            <a:ext cx="5443499" cy="3815101"/>
          </a:xfrm>
          <a:prstGeom prst="rect">
            <a:avLst/>
          </a:prstGeom>
          <a:noFill/>
          <a:ln w="9525">
            <a:noFill/>
            <a:miter lim="800000"/>
            <a:headEnd/>
            <a:tailEnd/>
          </a:ln>
        </p:spPr>
      </p:pic>
      <p:sp>
        <p:nvSpPr>
          <p:cNvPr id="19" name="Titel 1">
            <a:extLst>
              <a:ext uri="{FF2B5EF4-FFF2-40B4-BE49-F238E27FC236}">
                <a16:creationId xmlns:a16="http://schemas.microsoft.com/office/drawing/2014/main" id="{2844FB35-9DFC-43E8-B4C2-23E601AE7DF9}"/>
              </a:ext>
            </a:extLst>
          </p:cNvPr>
          <p:cNvSpPr>
            <a:spLocks noGrp="1"/>
          </p:cNvSpPr>
          <p:nvPr>
            <p:ph type="title"/>
          </p:nvPr>
        </p:nvSpPr>
        <p:spPr>
          <a:xfrm>
            <a:off x="486753" y="33090"/>
            <a:ext cx="10874235" cy="930043"/>
          </a:xfrm>
        </p:spPr>
        <p:txBody>
          <a:bodyPr/>
          <a:lstStyle/>
          <a:p>
            <a:r>
              <a:rPr lang="en-GB" dirty="0"/>
              <a:t>Demo site description                                                           Maria Laach</a:t>
            </a:r>
          </a:p>
        </p:txBody>
      </p:sp>
    </p:spTree>
    <p:extLst>
      <p:ext uri="{BB962C8B-B14F-4D97-AF65-F5344CB8AC3E}">
        <p14:creationId xmlns:p14="http://schemas.microsoft.com/office/powerpoint/2010/main" val="25238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par>
                                <p:cTn id="17" presetID="55"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strVal val="#ppt_w*0.70"/>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0.70"/>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4E4DEED5-F5A5-4D35-9AFB-5B0FA7B28362}"/>
              </a:ext>
            </a:extLst>
          </p:cNvPr>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ußzeilenplatzhalter 3">
            <a:extLst>
              <a:ext uri="{FF2B5EF4-FFF2-40B4-BE49-F238E27FC236}">
                <a16:creationId xmlns:a16="http://schemas.microsoft.com/office/drawing/2014/main" id="{CF9A9ACF-07AE-4FE3-974B-9E719D7C6BD5}"/>
              </a:ext>
            </a:extLst>
          </p:cNvPr>
          <p:cNvSpPr>
            <a:spLocks noGrp="1"/>
          </p:cNvSpPr>
          <p:nvPr>
            <p:ph type="ftr" sz="quarter" idx="3"/>
          </p:nvPr>
        </p:nvSpPr>
        <p:spPr/>
        <p:txBody>
          <a:bodyPr/>
          <a:lstStyle/>
          <a:p>
            <a:endParaRPr lang="de-DE" dirty="0"/>
          </a:p>
        </p:txBody>
      </p:sp>
      <p:sp>
        <p:nvSpPr>
          <p:cNvPr id="5" name="Inhaltsplatzhalter 4">
            <a:extLst>
              <a:ext uri="{FF2B5EF4-FFF2-40B4-BE49-F238E27FC236}">
                <a16:creationId xmlns:a16="http://schemas.microsoft.com/office/drawing/2014/main" id="{6DA31FB2-E746-498F-822A-877339098476}"/>
              </a:ext>
            </a:extLst>
          </p:cNvPr>
          <p:cNvSpPr>
            <a:spLocks noGrp="1"/>
          </p:cNvSpPr>
          <p:nvPr>
            <p:ph sz="half" idx="10"/>
          </p:nvPr>
        </p:nvSpPr>
        <p:spPr/>
        <p:txBody>
          <a:bodyPr/>
          <a:lstStyle/>
          <a:p>
            <a:r>
              <a:rPr lang="en-GB" sz="2000" dirty="0"/>
              <a:t>Description of the demand side of the demo site:</a:t>
            </a:r>
          </a:p>
          <a:p>
            <a:r>
              <a:rPr lang="de-AT" sz="2000" dirty="0"/>
              <a:t>30 </a:t>
            </a:r>
            <a:r>
              <a:rPr lang="de-AT" sz="2000" dirty="0" err="1"/>
              <a:t>heat</a:t>
            </a:r>
            <a:r>
              <a:rPr lang="de-AT" sz="2000" dirty="0"/>
              <a:t> </a:t>
            </a:r>
            <a:r>
              <a:rPr lang="de-AT" sz="2000" dirty="0" err="1"/>
              <a:t>consumers</a:t>
            </a:r>
            <a:endParaRPr lang="de-AT" sz="2000" dirty="0"/>
          </a:p>
          <a:p>
            <a:r>
              <a:rPr lang="de-AT" sz="2000" dirty="0"/>
              <a:t>Main </a:t>
            </a:r>
            <a:r>
              <a:rPr lang="de-AT" sz="2000" dirty="0" err="1"/>
              <a:t>consumers</a:t>
            </a:r>
            <a:r>
              <a:rPr lang="de-AT" sz="2000" dirty="0"/>
              <a:t>: </a:t>
            </a:r>
            <a:r>
              <a:rPr lang="de-AT" sz="2000" dirty="0" err="1"/>
              <a:t>restaurants</a:t>
            </a:r>
            <a:r>
              <a:rPr lang="de-AT" sz="2000" dirty="0"/>
              <a:t>, </a:t>
            </a:r>
            <a:r>
              <a:rPr lang="de-AT" sz="2000" dirty="0" err="1"/>
              <a:t>hotels</a:t>
            </a:r>
            <a:r>
              <a:rPr lang="de-AT" sz="2000" dirty="0"/>
              <a:t>, </a:t>
            </a:r>
            <a:r>
              <a:rPr lang="de-AT" sz="2000" dirty="0" err="1"/>
              <a:t>school</a:t>
            </a:r>
            <a:r>
              <a:rPr lang="de-AT" sz="2000" dirty="0"/>
              <a:t>, </a:t>
            </a:r>
            <a:r>
              <a:rPr lang="de-AT" sz="2000" dirty="0" err="1"/>
              <a:t>public</a:t>
            </a:r>
            <a:r>
              <a:rPr lang="de-AT" sz="2000" dirty="0"/>
              <a:t> </a:t>
            </a:r>
            <a:r>
              <a:rPr lang="de-AT" sz="2000" dirty="0" err="1"/>
              <a:t>buidlings</a:t>
            </a:r>
            <a:r>
              <a:rPr lang="de-AT" sz="2000" dirty="0"/>
              <a:t> </a:t>
            </a:r>
            <a:r>
              <a:rPr lang="de-AT" sz="2000" dirty="0" err="1"/>
              <a:t>multifamily</a:t>
            </a:r>
            <a:r>
              <a:rPr lang="de-AT" sz="2000" dirty="0"/>
              <a:t> </a:t>
            </a:r>
            <a:r>
              <a:rPr lang="de-AT" sz="2000" dirty="0" err="1"/>
              <a:t>appartment</a:t>
            </a:r>
            <a:r>
              <a:rPr lang="de-AT" sz="2000" dirty="0"/>
              <a:t> </a:t>
            </a:r>
            <a:r>
              <a:rPr lang="de-AT" sz="2000" dirty="0" err="1"/>
              <a:t>buildings</a:t>
            </a:r>
            <a:r>
              <a:rPr lang="de-AT" sz="2000" dirty="0"/>
              <a:t> </a:t>
            </a:r>
            <a:r>
              <a:rPr lang="de-AT" sz="2000" dirty="0" err="1"/>
              <a:t>each</a:t>
            </a:r>
            <a:r>
              <a:rPr lang="de-AT" sz="2000" dirty="0"/>
              <a:t> 120 – 215 </a:t>
            </a:r>
            <a:r>
              <a:rPr lang="de-AT" sz="2000" dirty="0" err="1"/>
              <a:t>MWh</a:t>
            </a:r>
            <a:r>
              <a:rPr lang="de-AT" sz="2000" dirty="0"/>
              <a:t>/a </a:t>
            </a:r>
            <a:r>
              <a:rPr lang="de-AT" sz="2000" dirty="0" err="1"/>
              <a:t>heat</a:t>
            </a:r>
            <a:r>
              <a:rPr lang="de-AT" sz="2000" dirty="0"/>
              <a:t> </a:t>
            </a:r>
            <a:r>
              <a:rPr lang="de-AT" sz="2000" dirty="0" err="1"/>
              <a:t>demand</a:t>
            </a:r>
            <a:endParaRPr lang="de-AT" sz="2000" dirty="0"/>
          </a:p>
          <a:p>
            <a:r>
              <a:rPr lang="de-AT" sz="2000" dirty="0"/>
              <a:t>Further </a:t>
            </a:r>
            <a:r>
              <a:rPr lang="de-AT" sz="2000" dirty="0" err="1"/>
              <a:t>consumers</a:t>
            </a:r>
            <a:r>
              <a:rPr lang="de-AT" sz="2000" dirty="0"/>
              <a:t>: </a:t>
            </a:r>
            <a:r>
              <a:rPr lang="de-AT" sz="2000" dirty="0" err="1"/>
              <a:t>single</a:t>
            </a:r>
            <a:r>
              <a:rPr lang="de-AT" sz="2000" dirty="0"/>
              <a:t> </a:t>
            </a:r>
            <a:r>
              <a:rPr lang="de-AT" sz="2000" dirty="0" err="1"/>
              <a:t>family</a:t>
            </a:r>
            <a:r>
              <a:rPr lang="de-AT" sz="2000" dirty="0"/>
              <a:t> </a:t>
            </a:r>
            <a:r>
              <a:rPr lang="de-AT" sz="2000" dirty="0" err="1"/>
              <a:t>buildings</a:t>
            </a:r>
            <a:r>
              <a:rPr lang="de-AT" sz="2000" dirty="0"/>
              <a:t>, </a:t>
            </a:r>
            <a:r>
              <a:rPr lang="de-AT" sz="2000" dirty="0" err="1"/>
              <a:t>small</a:t>
            </a:r>
            <a:r>
              <a:rPr lang="de-AT" sz="2000" dirty="0"/>
              <a:t> </a:t>
            </a:r>
            <a:r>
              <a:rPr lang="de-AT" sz="2000" dirty="0" err="1"/>
              <a:t>public</a:t>
            </a:r>
            <a:r>
              <a:rPr lang="de-AT" sz="2000" dirty="0"/>
              <a:t> </a:t>
            </a:r>
            <a:r>
              <a:rPr lang="de-AT" sz="2000" dirty="0" err="1"/>
              <a:t>buidlings</a:t>
            </a:r>
            <a:endParaRPr lang="de-AT" sz="2000" dirty="0"/>
          </a:p>
          <a:p>
            <a:r>
              <a:rPr lang="de-AT" sz="2000" dirty="0" err="1"/>
              <a:t>Several</a:t>
            </a:r>
            <a:r>
              <a:rPr lang="de-AT" sz="2000" dirty="0"/>
              <a:t> </a:t>
            </a:r>
            <a:r>
              <a:rPr lang="de-AT" sz="2000" dirty="0" err="1"/>
              <a:t>substations</a:t>
            </a:r>
            <a:r>
              <a:rPr lang="de-AT" sz="2000" dirty="0"/>
              <a:t> at </a:t>
            </a:r>
            <a:r>
              <a:rPr lang="de-AT" sz="2000" dirty="0" err="1"/>
              <a:t>consumers</a:t>
            </a:r>
            <a:r>
              <a:rPr lang="de-AT" sz="2000" dirty="0"/>
              <a:t> </a:t>
            </a:r>
            <a:r>
              <a:rPr lang="de-AT" sz="2000" dirty="0" err="1"/>
              <a:t>are</a:t>
            </a:r>
            <a:r>
              <a:rPr lang="de-AT" sz="2000" dirty="0"/>
              <a:t> </a:t>
            </a:r>
            <a:r>
              <a:rPr lang="de-AT" sz="2000" dirty="0" err="1"/>
              <a:t>installed</a:t>
            </a:r>
            <a:r>
              <a:rPr lang="de-AT" sz="2000" dirty="0"/>
              <a:t> </a:t>
            </a:r>
            <a:r>
              <a:rPr lang="de-AT" sz="2000" dirty="0" err="1"/>
              <a:t>with</a:t>
            </a:r>
            <a:r>
              <a:rPr lang="de-AT" sz="2000" dirty="0"/>
              <a:t> </a:t>
            </a:r>
            <a:r>
              <a:rPr lang="de-AT" sz="2000" dirty="0" err="1"/>
              <a:t>buffer</a:t>
            </a:r>
            <a:r>
              <a:rPr lang="de-AT" sz="2000" dirty="0"/>
              <a:t> </a:t>
            </a:r>
            <a:r>
              <a:rPr lang="de-AT" sz="2000" dirty="0" err="1"/>
              <a:t>storage</a:t>
            </a:r>
            <a:r>
              <a:rPr lang="de-AT" sz="2000" dirty="0"/>
              <a:t> </a:t>
            </a:r>
            <a:r>
              <a:rPr lang="de-AT" sz="2000" dirty="0" err="1"/>
              <a:t>tanks</a:t>
            </a:r>
            <a:r>
              <a:rPr lang="de-AT" sz="2000" dirty="0"/>
              <a:t>, </a:t>
            </a:r>
            <a:r>
              <a:rPr lang="de-AT" sz="2000" dirty="0" err="1"/>
              <a:t>planned</a:t>
            </a:r>
            <a:r>
              <a:rPr lang="de-AT" sz="2000" dirty="0"/>
              <a:t> </a:t>
            </a:r>
            <a:r>
              <a:rPr lang="de-AT" sz="2000" dirty="0" err="1"/>
              <a:t>to</a:t>
            </a:r>
            <a:r>
              <a:rPr lang="de-AT" sz="2000" dirty="0"/>
              <a:t> </a:t>
            </a:r>
            <a:r>
              <a:rPr lang="de-AT" sz="2000" dirty="0" err="1"/>
              <a:t>be</a:t>
            </a:r>
            <a:r>
              <a:rPr lang="de-AT" sz="2000" dirty="0"/>
              <a:t> </a:t>
            </a:r>
            <a:r>
              <a:rPr lang="de-AT" sz="2000" dirty="0" err="1"/>
              <a:t>used</a:t>
            </a:r>
            <a:r>
              <a:rPr lang="de-AT" sz="2000" dirty="0"/>
              <a:t> </a:t>
            </a:r>
            <a:r>
              <a:rPr lang="de-AT" sz="2000" dirty="0" err="1"/>
              <a:t>as</a:t>
            </a:r>
            <a:r>
              <a:rPr lang="de-AT" sz="2000" dirty="0"/>
              <a:t> a </a:t>
            </a:r>
            <a:r>
              <a:rPr lang="de-AT" sz="2000" dirty="0" err="1"/>
              <a:t>common</a:t>
            </a:r>
            <a:r>
              <a:rPr lang="de-AT" sz="2000" dirty="0"/>
              <a:t> </a:t>
            </a:r>
            <a:r>
              <a:rPr lang="de-AT" sz="2000" dirty="0" err="1"/>
              <a:t>storage</a:t>
            </a:r>
            <a:r>
              <a:rPr lang="de-AT" sz="2000" dirty="0"/>
              <a:t> tank </a:t>
            </a:r>
            <a:r>
              <a:rPr lang="de-AT" sz="2000" dirty="0" err="1"/>
              <a:t>for</a:t>
            </a:r>
            <a:r>
              <a:rPr lang="de-AT" sz="2000" dirty="0"/>
              <a:t> </a:t>
            </a:r>
            <a:r>
              <a:rPr lang="de-AT" sz="2000" dirty="0" err="1"/>
              <a:t>the</a:t>
            </a:r>
            <a:r>
              <a:rPr lang="de-AT" sz="2000" dirty="0"/>
              <a:t> </a:t>
            </a:r>
            <a:r>
              <a:rPr lang="de-AT" sz="2000" dirty="0" err="1"/>
              <a:t>whole</a:t>
            </a:r>
            <a:r>
              <a:rPr lang="de-AT" sz="2000" dirty="0"/>
              <a:t> plant</a:t>
            </a:r>
          </a:p>
          <a:p>
            <a:r>
              <a:rPr lang="de-AT" sz="2000" dirty="0"/>
              <a:t>Total </a:t>
            </a:r>
            <a:r>
              <a:rPr lang="de-AT" sz="2000" dirty="0" err="1"/>
              <a:t>heat</a:t>
            </a:r>
            <a:r>
              <a:rPr lang="de-AT" sz="2000" dirty="0"/>
              <a:t> </a:t>
            </a:r>
            <a:r>
              <a:rPr lang="de-AT" sz="2000" dirty="0" err="1"/>
              <a:t>demand</a:t>
            </a:r>
            <a:r>
              <a:rPr lang="de-AT" sz="2000" dirty="0"/>
              <a:t> 1650 </a:t>
            </a:r>
            <a:r>
              <a:rPr lang="de-AT" sz="2000" dirty="0" err="1"/>
              <a:t>MWh</a:t>
            </a:r>
            <a:r>
              <a:rPr lang="de-AT" sz="2000" dirty="0"/>
              <a:t>/a</a:t>
            </a:r>
          </a:p>
          <a:p>
            <a:endParaRPr lang="en-GB" sz="2000" dirty="0"/>
          </a:p>
        </p:txBody>
      </p:sp>
      <p:sp>
        <p:nvSpPr>
          <p:cNvPr id="6" name="Foliennummernplatzhalter 5">
            <a:extLst>
              <a:ext uri="{FF2B5EF4-FFF2-40B4-BE49-F238E27FC236}">
                <a16:creationId xmlns:a16="http://schemas.microsoft.com/office/drawing/2014/main" id="{DEE33A66-6497-4CCC-B302-0B6FD0FD2B89}"/>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8</a:t>
            </a:fld>
            <a:endParaRPr lang="de-DE" dirty="0"/>
          </a:p>
        </p:txBody>
      </p:sp>
      <p:pic>
        <p:nvPicPr>
          <p:cNvPr id="9" name="Picture 8">
            <a:extLst>
              <a:ext uri="{FF2B5EF4-FFF2-40B4-BE49-F238E27FC236}">
                <a16:creationId xmlns:a16="http://schemas.microsoft.com/office/drawing/2014/main" id="{1EAC24EB-F2E2-452A-AA3A-B6E39D7721F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288644" y="59409"/>
            <a:ext cx="823964" cy="918366"/>
          </a:xfrm>
          <a:prstGeom prst="rect">
            <a:avLst/>
          </a:prstGeom>
        </p:spPr>
      </p:pic>
      <p:sp>
        <p:nvSpPr>
          <p:cNvPr id="10" name="Text Box 2">
            <a:extLst>
              <a:ext uri="{FF2B5EF4-FFF2-40B4-BE49-F238E27FC236}">
                <a16:creationId xmlns:a16="http://schemas.microsoft.com/office/drawing/2014/main" id="{CCCBE5CC-87D0-4EB2-8346-2BD177B8596D}"/>
              </a:ext>
            </a:extLst>
          </p:cNvPr>
          <p:cNvSpPr txBox="1">
            <a:spLocks noChangeArrowheads="1"/>
          </p:cNvSpPr>
          <p:nvPr/>
        </p:nvSpPr>
        <p:spPr bwMode="auto">
          <a:xfrm>
            <a:off x="10478287" y="59409"/>
            <a:ext cx="1352550" cy="314325"/>
          </a:xfrm>
          <a:prstGeom prst="rect">
            <a:avLst/>
          </a:prstGeom>
          <a:noFill/>
          <a:ln w="9525">
            <a:noFill/>
            <a:miter lim="800000"/>
            <a:headEnd/>
            <a:tailEnd/>
          </a:ln>
        </p:spPr>
        <p:txBody>
          <a:bodyPr rot="0" vert="horz" wrap="square" lIns="91440" tIns="45720" rIns="91440" bIns="45720" anchor="t" anchorCtr="0">
            <a:noAutofit/>
          </a:bodyPr>
          <a:lstStyle/>
          <a:p>
            <a:pPr marR="358775" algn="just">
              <a:spcAft>
                <a:spcPts val="1000"/>
              </a:spcAft>
            </a:pPr>
            <a:r>
              <a:rPr lang="en-GB" sz="1200" b="1" dirty="0">
                <a:solidFill>
                  <a:srgbClr val="28A639"/>
                </a:solidFill>
                <a:effectLst/>
                <a:latin typeface="Open Sans"/>
                <a:ea typeface="Times New Roman" panose="02020603050405020304" pitchFamily="18" charset="0"/>
                <a:cs typeface="Arial" panose="020B0604020202020204" pitchFamily="34" charset="0"/>
              </a:rPr>
              <a:t>Flexi-Sync</a:t>
            </a:r>
            <a:endParaRPr lang="sv-SE" sz="1100" dirty="0">
              <a:solidFill>
                <a:srgbClr val="575756"/>
              </a:solidFill>
              <a:effectLst/>
              <a:latin typeface="Open Sans"/>
              <a:ea typeface="Times New Roman" panose="02020603050405020304" pitchFamily="18" charset="0"/>
              <a:cs typeface="Arial" panose="020B0604020202020204" pitchFamily="34" charset="0"/>
            </a:endParaRPr>
          </a:p>
        </p:txBody>
      </p:sp>
      <p:sp>
        <p:nvSpPr>
          <p:cNvPr id="12" name="Titel 1">
            <a:extLst>
              <a:ext uri="{FF2B5EF4-FFF2-40B4-BE49-F238E27FC236}">
                <a16:creationId xmlns:a16="http://schemas.microsoft.com/office/drawing/2014/main" id="{2844FB35-9DFC-43E8-B4C2-23E601AE7DF9}"/>
              </a:ext>
            </a:extLst>
          </p:cNvPr>
          <p:cNvSpPr>
            <a:spLocks noGrp="1"/>
          </p:cNvSpPr>
          <p:nvPr>
            <p:ph type="title"/>
          </p:nvPr>
        </p:nvSpPr>
        <p:spPr>
          <a:xfrm>
            <a:off x="486754" y="241540"/>
            <a:ext cx="10831104" cy="721593"/>
          </a:xfrm>
        </p:spPr>
        <p:txBody>
          <a:bodyPr/>
          <a:lstStyle/>
          <a:p>
            <a:r>
              <a:rPr lang="en-GB" dirty="0"/>
              <a:t>Demo site description                                                           Maria Laach</a:t>
            </a:r>
          </a:p>
        </p:txBody>
      </p:sp>
    </p:spTree>
    <p:extLst>
      <p:ext uri="{BB962C8B-B14F-4D97-AF65-F5344CB8AC3E}">
        <p14:creationId xmlns:p14="http://schemas.microsoft.com/office/powerpoint/2010/main" val="252381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2"/>
          </p:nvPr>
        </p:nvSpPr>
        <p:spPr/>
        <p:txBody>
          <a:bodyPr/>
          <a:lstStyle/>
          <a:p>
            <a:fld id="{333C269B-7CF7-4AE6-811C-E48C83A51760}" type="datetime1">
              <a:rPr lang="en-GB" smtClean="0"/>
              <a:pPr/>
              <a:t>23/04/2020</a:t>
            </a:fld>
            <a:endParaRPr lang="de-DE" dirty="0"/>
          </a:p>
        </p:txBody>
      </p:sp>
      <p:sp>
        <p:nvSpPr>
          <p:cNvPr id="4" name="Fußzeilenplatzhalter 3"/>
          <p:cNvSpPr>
            <a:spLocks noGrp="1"/>
          </p:cNvSpPr>
          <p:nvPr>
            <p:ph type="ftr" sz="quarter" idx="3"/>
          </p:nvPr>
        </p:nvSpPr>
        <p:spPr/>
        <p:txBody>
          <a:bodyPr/>
          <a:lstStyle/>
          <a:p>
            <a:endParaRPr lang="de-DE" dirty="0"/>
          </a:p>
        </p:txBody>
      </p:sp>
      <p:sp>
        <p:nvSpPr>
          <p:cNvPr id="5" name="Inhaltsplatzhalter 4"/>
          <p:cNvSpPr>
            <a:spLocks noGrp="1"/>
          </p:cNvSpPr>
          <p:nvPr>
            <p:ph sz="half" idx="10"/>
          </p:nvPr>
        </p:nvSpPr>
        <p:spPr/>
        <p:txBody>
          <a:bodyPr/>
          <a:lstStyle/>
          <a:p>
            <a:endParaRPr lang="de-AT" dirty="0"/>
          </a:p>
        </p:txBody>
      </p:sp>
      <p:sp>
        <p:nvSpPr>
          <p:cNvPr id="6" name="Foliennummernplatzhalter 5"/>
          <p:cNvSpPr>
            <a:spLocks noGrp="1"/>
          </p:cNvSpPr>
          <p:nvPr>
            <p:ph type="sldNum" sz="quarter" idx="4"/>
          </p:nvPr>
        </p:nvSpPr>
        <p:spPr/>
        <p:txBody>
          <a:bodyPr/>
          <a:lstStyle/>
          <a:p>
            <a:r>
              <a:rPr lang="de-DE"/>
              <a:t>© 2018 - ERA-NET SMART ENERGY SYSTEMS | </a:t>
            </a:r>
            <a:fld id="{AABDEC84-EF9A-4CAE-9DB7-B30F1ADF071F}" type="slidenum">
              <a:rPr lang="de-DE" smtClean="0"/>
              <a:pPr/>
              <a:t>9</a:t>
            </a:fld>
            <a:endParaRPr lang="de-DE" dirty="0"/>
          </a:p>
        </p:txBody>
      </p:sp>
      <p:pic>
        <p:nvPicPr>
          <p:cNvPr id="5123" name="Picture 3"/>
          <p:cNvPicPr>
            <a:picLocks noChangeAspect="1" noChangeArrowheads="1"/>
          </p:cNvPicPr>
          <p:nvPr/>
        </p:nvPicPr>
        <p:blipFill>
          <a:blip r:embed="rId2" cstate="screen"/>
          <a:srcRect/>
          <a:stretch>
            <a:fillRect/>
          </a:stretch>
        </p:blipFill>
        <p:spPr bwMode="auto">
          <a:xfrm>
            <a:off x="2332651" y="1163805"/>
            <a:ext cx="6923315" cy="5248319"/>
          </a:xfrm>
          <a:prstGeom prst="rect">
            <a:avLst/>
          </a:prstGeom>
          <a:noFill/>
          <a:ln w="9525">
            <a:noFill/>
            <a:miter lim="800000"/>
            <a:headEnd/>
            <a:tailEnd/>
          </a:ln>
        </p:spPr>
      </p:pic>
      <p:pic>
        <p:nvPicPr>
          <p:cNvPr id="5124" name="Picture 4"/>
          <p:cNvPicPr>
            <a:picLocks noChangeAspect="1" noChangeArrowheads="1"/>
          </p:cNvPicPr>
          <p:nvPr/>
        </p:nvPicPr>
        <p:blipFill>
          <a:blip r:embed="rId3" cstate="screen"/>
          <a:srcRect/>
          <a:stretch>
            <a:fillRect/>
          </a:stretch>
        </p:blipFill>
        <p:spPr bwMode="auto">
          <a:xfrm>
            <a:off x="1313353" y="1288054"/>
            <a:ext cx="9118272" cy="5126878"/>
          </a:xfrm>
          <a:prstGeom prst="rect">
            <a:avLst/>
          </a:prstGeom>
          <a:noFill/>
          <a:ln w="9525">
            <a:noFill/>
            <a:miter lim="800000"/>
            <a:headEnd/>
            <a:tailEnd/>
          </a:ln>
        </p:spPr>
      </p:pic>
      <p:pic>
        <p:nvPicPr>
          <p:cNvPr id="5125" name="Picture 5"/>
          <p:cNvPicPr>
            <a:picLocks noChangeAspect="1" noChangeArrowheads="1"/>
          </p:cNvPicPr>
          <p:nvPr/>
        </p:nvPicPr>
        <p:blipFill>
          <a:blip r:embed="rId4" cstate="screen"/>
          <a:srcRect/>
          <a:stretch>
            <a:fillRect/>
          </a:stretch>
        </p:blipFill>
        <p:spPr bwMode="auto">
          <a:xfrm>
            <a:off x="2240618" y="1156996"/>
            <a:ext cx="7043702" cy="5234472"/>
          </a:xfrm>
          <a:prstGeom prst="rect">
            <a:avLst/>
          </a:prstGeom>
          <a:noFill/>
          <a:ln w="9525">
            <a:noFill/>
            <a:miter lim="800000"/>
            <a:headEnd/>
            <a:tailEnd/>
          </a:ln>
        </p:spPr>
      </p:pic>
      <p:sp>
        <p:nvSpPr>
          <p:cNvPr id="11" name="Titel 1">
            <a:extLst>
              <a:ext uri="{FF2B5EF4-FFF2-40B4-BE49-F238E27FC236}">
                <a16:creationId xmlns:a16="http://schemas.microsoft.com/office/drawing/2014/main" id="{2844FB35-9DFC-43E8-B4C2-23E601AE7DF9}"/>
              </a:ext>
            </a:extLst>
          </p:cNvPr>
          <p:cNvSpPr>
            <a:spLocks noGrp="1"/>
          </p:cNvSpPr>
          <p:nvPr>
            <p:ph type="title"/>
          </p:nvPr>
        </p:nvSpPr>
        <p:spPr>
          <a:xfrm>
            <a:off x="486753" y="33090"/>
            <a:ext cx="10874235" cy="930043"/>
          </a:xfrm>
        </p:spPr>
        <p:txBody>
          <a:bodyPr/>
          <a:lstStyle/>
          <a:p>
            <a:r>
              <a:rPr lang="en-GB" dirty="0"/>
              <a:t>Demo site description                                                           Maria Laach</a:t>
            </a:r>
          </a:p>
        </p:txBody>
      </p:sp>
      <p:pic>
        <p:nvPicPr>
          <p:cNvPr id="13" name="Picture 8">
            <a:extLst>
              <a:ext uri="{FF2B5EF4-FFF2-40B4-BE49-F238E27FC236}">
                <a16:creationId xmlns:a16="http://schemas.microsoft.com/office/drawing/2014/main" id="{1EAC24EB-F2E2-452A-AA3A-B6E39D7721F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88644" y="59409"/>
            <a:ext cx="823964" cy="918366"/>
          </a:xfrm>
          <a:prstGeom prst="rect">
            <a:avLst/>
          </a:prstGeom>
        </p:spPr>
      </p:pic>
      <p:sp>
        <p:nvSpPr>
          <p:cNvPr id="14" name="Text Box 2">
            <a:extLst>
              <a:ext uri="{FF2B5EF4-FFF2-40B4-BE49-F238E27FC236}">
                <a16:creationId xmlns:a16="http://schemas.microsoft.com/office/drawing/2014/main" id="{CCCBE5CC-87D0-4EB2-8346-2BD177B8596D}"/>
              </a:ext>
            </a:extLst>
          </p:cNvPr>
          <p:cNvSpPr txBox="1">
            <a:spLocks noChangeArrowheads="1"/>
          </p:cNvSpPr>
          <p:nvPr/>
        </p:nvSpPr>
        <p:spPr bwMode="auto">
          <a:xfrm>
            <a:off x="10478287" y="59409"/>
            <a:ext cx="1352550" cy="314325"/>
          </a:xfrm>
          <a:prstGeom prst="rect">
            <a:avLst/>
          </a:prstGeom>
          <a:noFill/>
          <a:ln w="9525">
            <a:noFill/>
            <a:miter lim="800000"/>
            <a:headEnd/>
            <a:tailEnd/>
          </a:ln>
        </p:spPr>
        <p:txBody>
          <a:bodyPr rot="0" vert="horz" wrap="square" lIns="91440" tIns="45720" rIns="91440" bIns="45720" anchor="t" anchorCtr="0">
            <a:noAutofit/>
          </a:bodyPr>
          <a:lstStyle/>
          <a:p>
            <a:pPr marR="358775" algn="just">
              <a:spcAft>
                <a:spcPts val="1000"/>
              </a:spcAft>
            </a:pPr>
            <a:r>
              <a:rPr lang="en-GB" sz="1200" b="1" dirty="0">
                <a:solidFill>
                  <a:srgbClr val="28A639"/>
                </a:solidFill>
                <a:effectLst/>
                <a:latin typeface="Open Sans"/>
                <a:ea typeface="Times New Roman" panose="02020603050405020304" pitchFamily="18" charset="0"/>
                <a:cs typeface="Arial" panose="020B0604020202020204" pitchFamily="34" charset="0"/>
              </a:rPr>
              <a:t>Flexi-Sync</a:t>
            </a:r>
            <a:endParaRPr lang="sv-SE" sz="1100" dirty="0">
              <a:solidFill>
                <a:srgbClr val="575756"/>
              </a:solidFill>
              <a:effectLst/>
              <a:latin typeface="Open Sans"/>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strVal val="#ppt_w*0.70"/>
                                          </p:val>
                                        </p:tav>
                                        <p:tav tm="100000">
                                          <p:val>
                                            <p:strVal val="#ppt_w"/>
                                          </p:val>
                                        </p:tav>
                                      </p:tavLst>
                                    </p:anim>
                                    <p:anim calcmode="lin" valueType="num">
                                      <p:cBhvr>
                                        <p:cTn id="8" dur="1000" fill="hold"/>
                                        <p:tgtEl>
                                          <p:spTgt spid="5123"/>
                                        </p:tgtEl>
                                        <p:attrNameLst>
                                          <p:attrName>ppt_h</p:attrName>
                                        </p:attrNameLst>
                                      </p:cBhvr>
                                      <p:tavLst>
                                        <p:tav tm="0">
                                          <p:val>
                                            <p:strVal val="#ppt_h"/>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1000" fill="hold"/>
                                        <p:tgtEl>
                                          <p:spTgt spid="5124"/>
                                        </p:tgtEl>
                                        <p:attrNameLst>
                                          <p:attrName>ppt_w</p:attrName>
                                        </p:attrNameLst>
                                      </p:cBhvr>
                                      <p:tavLst>
                                        <p:tav tm="0">
                                          <p:val>
                                            <p:strVal val="#ppt_w*0.70"/>
                                          </p:val>
                                        </p:tav>
                                        <p:tav tm="100000">
                                          <p:val>
                                            <p:strVal val="#ppt_w"/>
                                          </p:val>
                                        </p:tav>
                                      </p:tavLst>
                                    </p:anim>
                                    <p:anim calcmode="lin" valueType="num">
                                      <p:cBhvr>
                                        <p:cTn id="15" dur="1000" fill="hold"/>
                                        <p:tgtEl>
                                          <p:spTgt spid="5124"/>
                                        </p:tgtEl>
                                        <p:attrNameLst>
                                          <p:attrName>ppt_h</p:attrName>
                                        </p:attrNameLst>
                                      </p:cBhvr>
                                      <p:tavLst>
                                        <p:tav tm="0">
                                          <p:val>
                                            <p:strVal val="#ppt_h"/>
                                          </p:val>
                                        </p:tav>
                                        <p:tav tm="100000">
                                          <p:val>
                                            <p:strVal val="#ppt_h"/>
                                          </p:val>
                                        </p:tav>
                                      </p:tavLst>
                                    </p:anim>
                                    <p:animEffect transition="in" filter="fade">
                                      <p:cBhvr>
                                        <p:cTn id="16" dur="1000"/>
                                        <p:tgtEl>
                                          <p:spTgt spid="512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125"/>
                                        </p:tgtEl>
                                        <p:attrNameLst>
                                          <p:attrName>style.visibility</p:attrName>
                                        </p:attrNameLst>
                                      </p:cBhvr>
                                      <p:to>
                                        <p:strVal val="visible"/>
                                      </p:to>
                                    </p:set>
                                    <p:anim calcmode="lin" valueType="num">
                                      <p:cBhvr>
                                        <p:cTn id="21" dur="1000" fill="hold"/>
                                        <p:tgtEl>
                                          <p:spTgt spid="5125"/>
                                        </p:tgtEl>
                                        <p:attrNameLst>
                                          <p:attrName>ppt_w</p:attrName>
                                        </p:attrNameLst>
                                      </p:cBhvr>
                                      <p:tavLst>
                                        <p:tav tm="0">
                                          <p:val>
                                            <p:strVal val="#ppt_w*0.70"/>
                                          </p:val>
                                        </p:tav>
                                        <p:tav tm="100000">
                                          <p:val>
                                            <p:strVal val="#ppt_w"/>
                                          </p:val>
                                        </p:tav>
                                      </p:tavLst>
                                    </p:anim>
                                    <p:anim calcmode="lin" valueType="num">
                                      <p:cBhvr>
                                        <p:cTn id="22" dur="1000" fill="hold"/>
                                        <p:tgtEl>
                                          <p:spTgt spid="5125"/>
                                        </p:tgtEl>
                                        <p:attrNameLst>
                                          <p:attrName>ppt_h</p:attrName>
                                        </p:attrNameLst>
                                      </p:cBhvr>
                                      <p:tavLst>
                                        <p:tav tm="0">
                                          <p:val>
                                            <p:strVal val="#ppt_h"/>
                                          </p:val>
                                        </p:tav>
                                        <p:tav tm="100000">
                                          <p:val>
                                            <p:strVal val="#ppt_h"/>
                                          </p:val>
                                        </p:tav>
                                      </p:tavLst>
                                    </p:anim>
                                    <p:animEffect transition="in" filter="fade">
                                      <p:cBhvr>
                                        <p:cTn id="23"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ückblick">
  <a:themeElements>
    <a:clrScheme name="Benutzerdefiniert 7">
      <a:dk1>
        <a:srgbClr val="1488CB"/>
      </a:dk1>
      <a:lt1>
        <a:srgbClr val="F0F0F0"/>
      </a:lt1>
      <a:dk2>
        <a:srgbClr val="575756"/>
      </a:dk2>
      <a:lt2>
        <a:srgbClr val="F0F0F0"/>
      </a:lt2>
      <a:accent1>
        <a:srgbClr val="96C271"/>
      </a:accent1>
      <a:accent2>
        <a:srgbClr val="28A639"/>
      </a:accent2>
      <a:accent3>
        <a:srgbClr val="9D9D9C"/>
      </a:accent3>
      <a:accent4>
        <a:srgbClr val="575756"/>
      </a:accent4>
      <a:accent5>
        <a:srgbClr val="6DAFDA"/>
      </a:accent5>
      <a:accent6>
        <a:srgbClr val="1488CA"/>
      </a:accent6>
      <a:hlink>
        <a:srgbClr val="6B9F25"/>
      </a:hlink>
      <a:folHlink>
        <a:srgbClr val="B26B02"/>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lexi-Sync_Powerpoint_template.pptx" id="{A98E8339-9860-4DAF-9291-915B7839DCA3}" vid="{D4596325-9AAA-4595-84EC-C899C8736AB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EDB1C5B3AA54DA93EA509A826DC4C" ma:contentTypeVersion="8" ma:contentTypeDescription="Create a new document." ma:contentTypeScope="" ma:versionID="15351801449c42253bef938bc76046a0">
  <xsd:schema xmlns:xsd="http://www.w3.org/2001/XMLSchema" xmlns:xs="http://www.w3.org/2001/XMLSchema" xmlns:p="http://schemas.microsoft.com/office/2006/metadata/properties" xmlns:ns2="cbb9b697-22f8-4781-8327-1d4ebb96f66f" xmlns:ns3="5f2ba878-66ab-48e5-90a4-6405436d057a" targetNamespace="http://schemas.microsoft.com/office/2006/metadata/properties" ma:root="true" ma:fieldsID="a61c2b2e778e167b20b40bab7507cd2a" ns2:_="" ns3:_="">
    <xsd:import namespace="cbb9b697-22f8-4781-8327-1d4ebb96f66f"/>
    <xsd:import namespace="5f2ba878-66ab-48e5-90a4-6405436d05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9b697-22f8-4781-8327-1d4ebb96f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2ba878-66ab-48e5-90a4-6405436d057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454DC-0391-41AA-8B37-F59CFA3D6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9b697-22f8-4781-8327-1d4ebb96f66f"/>
    <ds:schemaRef ds:uri="5f2ba878-66ab-48e5-90a4-6405436d0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51F259-9272-4F63-809C-C25AEA7638D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9B680F-1A7F-4960-9FA6-2A2918836E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Flexi-Sync_Powerpoint_template</Template>
  <TotalTime>0</TotalTime>
  <Words>786</Words>
  <Application>Microsoft Office PowerPoint</Application>
  <PresentationFormat>Breitbild</PresentationFormat>
  <Paragraphs>96</Paragraphs>
  <Slides>12</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ＭＳ Ｐゴシック</vt:lpstr>
      <vt:lpstr>新細明體</vt:lpstr>
      <vt:lpstr>Arial</vt:lpstr>
      <vt:lpstr>Calibri</vt:lpstr>
      <vt:lpstr>Open Sans</vt:lpstr>
      <vt:lpstr>Times New Roman</vt:lpstr>
      <vt:lpstr>Verdana</vt:lpstr>
      <vt:lpstr>Wingdings</vt:lpstr>
      <vt:lpstr>Rückblick</vt:lpstr>
      <vt:lpstr>ERA-Net Smart Energy Systems</vt:lpstr>
      <vt:lpstr>Country context      District Energy in Austria</vt:lpstr>
      <vt:lpstr>Country context      DHC Network in Austria</vt:lpstr>
      <vt:lpstr>PowerPoint-Präsentation</vt:lpstr>
      <vt:lpstr>PowerPoint-Präsentation</vt:lpstr>
      <vt:lpstr>Demo site description                                                           Maria Laach</vt:lpstr>
      <vt:lpstr>Demo site description                                                           Maria Laach</vt:lpstr>
      <vt:lpstr>Demo site description                                                           Maria Laach</vt:lpstr>
      <vt:lpstr>Demo site description                                                           Maria Laach</vt:lpstr>
      <vt:lpstr>Expected flexibility output</vt:lpstr>
      <vt:lpstr>Disclaimer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ERA-Net Smart Energy Systems</dc:title>
  <dc:creator>Anna Nilsson</dc:creator>
  <cp:lastModifiedBy>Suna Demet</cp:lastModifiedBy>
  <cp:revision>46</cp:revision>
  <dcterms:created xsi:type="dcterms:W3CDTF">2019-12-06T11:55:19Z</dcterms:created>
  <dcterms:modified xsi:type="dcterms:W3CDTF">2020-04-23T16:45:31Z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0x010100BF7EDB1C5B3AA54DA93EA509A826DC4C</vt:lpwstr>
  </property>
</Properties>
</file>